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300" r:id="rId4"/>
    <p:sldId id="511" r:id="rId5"/>
    <p:sldId id="260" r:id="rId6"/>
    <p:sldId id="513" r:id="rId7"/>
    <p:sldId id="490" r:id="rId8"/>
    <p:sldId id="514" r:id="rId9"/>
    <p:sldId id="515" r:id="rId10"/>
    <p:sldId id="427" r:id="rId11"/>
    <p:sldId id="436" r:id="rId12"/>
    <p:sldId id="346" r:id="rId13"/>
    <p:sldId id="488" r:id="rId14"/>
    <p:sldId id="516" r:id="rId15"/>
    <p:sldId id="505" r:id="rId16"/>
    <p:sldId id="517" r:id="rId17"/>
    <p:sldId id="494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C4F837-B364-2C3D-CFD7-9C0664DCA371}" name="Daniella Andrea Leal Valenzuela" initials="DALV" userId="S::daleal@uc.cl::1b8a565f-da35-4025-8587-39f64b42d03a" providerId="AD"/>
  <p188:author id="{CE8A6F4E-FC41-F987-42BB-35E3A9EAABDD}" name="Jorge Rodríguez Robledo" initials="JRR" userId="ae61d4d59ce2122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sca Lisbona " initials="Fl" lastIdx="39" clrIdx="0"/>
  <p:cmAuthor id="1" name="Francisca Lisbona" initials="FL" lastIdx="34" clrIdx="1"/>
  <p:cmAuthor id="2" name="Daniella Leal Valenzuela" initials="DLV" lastIdx="69" clrIdx="2"/>
  <p:cmAuthor id="3" name="Claudia Yanez" initials="CY" lastIdx="10" clrIdx="3"/>
  <p:cmAuthor id="4" name="doctorado" initials="d" lastIdx="4" clrIdx="4"/>
  <p:cmAuthor id="5" name="Alex Leyton Nuñez" initials="ALN" lastIdx="16" clrIdx="5"/>
  <p:cmAuthor id="6" name="ibecker1@outlook.com" initials="i" lastIdx="4" clrIdx="6">
    <p:extLst>
      <p:ext uri="{19B8F6BF-5375-455C-9EA6-DF929625EA0E}">
        <p15:presenceInfo xmlns:p15="http://schemas.microsoft.com/office/powerpoint/2012/main" userId="7bfa7c53a94072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D6"/>
    <a:srgbClr val="003CFE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76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Rodríguez Robledo" userId="ae61d4d59ce2122e" providerId="LiveId" clId="{BEAFCE99-BBEB-4BC7-8857-A2CF8A586A09}"/>
    <pc:docChg chg="">
      <pc:chgData name="Jorge Rodríguez Robledo" userId="ae61d4d59ce2122e" providerId="LiveId" clId="{BEAFCE99-BBEB-4BC7-8857-A2CF8A586A09}" dt="2023-07-04T14:13:58.231" v="18"/>
      <pc:docMkLst>
        <pc:docMk/>
      </pc:docMkLst>
      <pc:sldChg chg="delCm">
        <pc:chgData name="Jorge Rodríguez Robledo" userId="ae61d4d59ce2122e" providerId="LiveId" clId="{BEAFCE99-BBEB-4BC7-8857-A2CF8A586A09}" dt="2023-07-04T14:13:02.698" v="2"/>
        <pc:sldMkLst>
          <pc:docMk/>
          <pc:sldMk cId="45533011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02.698" v="2"/>
              <pc2:cmMkLst xmlns:pc2="http://schemas.microsoft.com/office/powerpoint/2019/9/main/command">
                <pc:docMk/>
                <pc:sldMk cId="45533011" sldId="300"/>
                <pc2:cmMk id="{CBF7FF32-8976-4D39-ABCF-1F905E5654AD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2:59.833" v="1"/>
              <pc2:cmMkLst xmlns:pc2="http://schemas.microsoft.com/office/powerpoint/2019/9/main/command">
                <pc:docMk/>
                <pc:sldMk cId="45533011" sldId="300"/>
                <pc2:cmMk id="{1CD6FF9C-21E4-459C-8F4F-58332DB7F36B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2:56.345" v="0"/>
              <pc2:cmMkLst xmlns:pc2="http://schemas.microsoft.com/office/powerpoint/2019/9/main/command">
                <pc:docMk/>
                <pc:sldMk cId="45533011" sldId="300"/>
                <pc2:cmMk id="{4CA6B0B7-C75D-4FBB-A4E0-6BB0D8CA2779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16.464" v="6"/>
        <pc:sldMkLst>
          <pc:docMk/>
          <pc:sldMk cId="3504984374" sldId="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16.464" v="6"/>
              <pc2:cmMkLst xmlns:pc2="http://schemas.microsoft.com/office/powerpoint/2019/9/main/command">
                <pc:docMk/>
                <pc:sldMk cId="3504984374" sldId="346"/>
                <pc2:cmMk id="{A3A3D634-2539-4370-8F1D-BC1D83535E7D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14.567" v="5"/>
              <pc2:cmMkLst xmlns:pc2="http://schemas.microsoft.com/office/powerpoint/2019/9/main/command">
                <pc:docMk/>
                <pc:sldMk cId="3504984374" sldId="346"/>
                <pc2:cmMk id="{0294AEAA-F6E1-4648-B47D-E6E8C783E04C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11.418" v="4"/>
              <pc2:cmMkLst xmlns:pc2="http://schemas.microsoft.com/office/powerpoint/2019/9/main/command">
                <pc:docMk/>
                <pc:sldMk cId="3504984374" sldId="346"/>
                <pc2:cmMk id="{D9CE4FCF-0D83-4B05-B2F9-7F9E8603283C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36.740" v="11"/>
        <pc:sldMkLst>
          <pc:docMk/>
          <pc:sldMk cId="4177621657" sldId="4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36.740" v="11"/>
              <pc2:cmMkLst xmlns:pc2="http://schemas.microsoft.com/office/powerpoint/2019/9/main/command">
                <pc:docMk/>
                <pc:sldMk cId="4177621657" sldId="494"/>
                <pc2:cmMk id="{BC53D108-679C-46EE-9CF7-09CD6F8A54E7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34.782" v="10"/>
              <pc2:cmMkLst xmlns:pc2="http://schemas.microsoft.com/office/powerpoint/2019/9/main/command">
                <pc:docMk/>
                <pc:sldMk cId="4177621657" sldId="494"/>
                <pc2:cmMk id="{CB9BD0A5-5EE8-4F11-9F60-A382ECBB824B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33.222" v="9"/>
              <pc2:cmMkLst xmlns:pc2="http://schemas.microsoft.com/office/powerpoint/2019/9/main/command">
                <pc:docMk/>
                <pc:sldMk cId="4177621657" sldId="494"/>
                <pc2:cmMk id="{539BEFC0-D456-40F1-94A1-9813FD019921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19.706" v="7"/>
        <pc:sldMkLst>
          <pc:docMk/>
          <pc:sldMk cId="3154824488" sldId="5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19.706" v="7"/>
              <pc2:cmMkLst xmlns:pc2="http://schemas.microsoft.com/office/powerpoint/2019/9/main/command">
                <pc:docMk/>
                <pc:sldMk cId="3154824488" sldId="505"/>
                <pc2:cmMk id="{19FAC8DA-ED84-49C7-BC89-7C2643EA547C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06.429" v="3"/>
        <pc:sldMkLst>
          <pc:docMk/>
          <pc:sldMk cId="2149478076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06.429" v="3"/>
              <pc2:cmMkLst xmlns:pc2="http://schemas.microsoft.com/office/powerpoint/2019/9/main/command">
                <pc:docMk/>
                <pc:sldMk cId="2149478076" sldId="514"/>
                <pc2:cmMk id="{5BD87890-882D-4C5A-B574-575F0B213F76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22.511" v="8"/>
        <pc:sldMkLst>
          <pc:docMk/>
          <pc:sldMk cId="3853819643" sldId="5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22.511" v="8"/>
              <pc2:cmMkLst xmlns:pc2="http://schemas.microsoft.com/office/powerpoint/2019/9/main/command">
                <pc:docMk/>
                <pc:sldMk cId="3853819643" sldId="517"/>
                <pc2:cmMk id="{FAA452C2-6331-4AA2-B6EF-2933021911DC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45.553" v="14"/>
        <pc:sldMkLst>
          <pc:docMk/>
          <pc:sldMk cId="572722906" sldId="5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43.953" v="13"/>
              <pc2:cmMkLst xmlns:pc2="http://schemas.microsoft.com/office/powerpoint/2019/9/main/command">
                <pc:docMk/>
                <pc:sldMk cId="572722906" sldId="519"/>
                <pc2:cmMk id="{A0D5B749-EB47-47F8-BDF9-218D2797B5A8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45.553" v="14"/>
              <pc2:cmMkLst xmlns:pc2="http://schemas.microsoft.com/office/powerpoint/2019/9/main/command">
                <pc:docMk/>
                <pc:sldMk cId="572722906" sldId="519"/>
                <pc2:cmMk id="{6F7570E7-0737-4C7F-B441-07D039DDBA40}"/>
              </pc2:cmMkLst>
            </pc226:cmChg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40.600" v="12"/>
              <pc2:cmMkLst xmlns:pc2="http://schemas.microsoft.com/office/powerpoint/2019/9/main/command">
                <pc:docMk/>
                <pc:sldMk cId="572722906" sldId="519"/>
                <pc2:cmMk id="{665056E8-B03A-4BC4-B1FE-E750F9B540B7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49.100" v="15"/>
        <pc:sldMkLst>
          <pc:docMk/>
          <pc:sldMk cId="3234079141" sldId="5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49.100" v="15"/>
              <pc2:cmMkLst xmlns:pc2="http://schemas.microsoft.com/office/powerpoint/2019/9/main/command">
                <pc:docMk/>
                <pc:sldMk cId="3234079141" sldId="520"/>
                <pc2:cmMk id="{DFFA7B9C-72C3-48EC-8999-1C5C3D0A3CE2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51.736" v="16"/>
        <pc:sldMkLst>
          <pc:docMk/>
          <pc:sldMk cId="591009639" sldId="5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51.736" v="16"/>
              <pc2:cmMkLst xmlns:pc2="http://schemas.microsoft.com/office/powerpoint/2019/9/main/command">
                <pc:docMk/>
                <pc:sldMk cId="591009639" sldId="521"/>
                <pc2:cmMk id="{AB2CCA0B-BBCB-42AD-8DDA-878C40A5A48C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55.795" v="17"/>
        <pc:sldMkLst>
          <pc:docMk/>
          <pc:sldMk cId="3045033026" sldId="5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55.795" v="17"/>
              <pc2:cmMkLst xmlns:pc2="http://schemas.microsoft.com/office/powerpoint/2019/9/main/command">
                <pc:docMk/>
                <pc:sldMk cId="3045033026" sldId="525"/>
                <pc2:cmMk id="{A131CC99-045A-4E37-A27B-669A81E28714}"/>
              </pc2:cmMkLst>
            </pc226:cmChg>
          </p:ext>
        </pc:extLst>
      </pc:sldChg>
      <pc:sldChg chg="delCm">
        <pc:chgData name="Jorge Rodríguez Robledo" userId="ae61d4d59ce2122e" providerId="LiveId" clId="{BEAFCE99-BBEB-4BC7-8857-A2CF8A586A09}" dt="2023-07-04T14:13:58.231" v="18"/>
        <pc:sldMkLst>
          <pc:docMk/>
          <pc:sldMk cId="2367736023" sldId="5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rge Rodríguez Robledo" userId="ae61d4d59ce2122e" providerId="LiveId" clId="{BEAFCE99-BBEB-4BC7-8857-A2CF8A586A09}" dt="2023-07-04T14:13:58.231" v="18"/>
              <pc2:cmMkLst xmlns:pc2="http://schemas.microsoft.com/office/powerpoint/2019/9/main/command">
                <pc:docMk/>
                <pc:sldMk cId="2367736023" sldId="526"/>
                <pc2:cmMk id="{B998493A-9386-40A3-A87A-C54AA9AB9DF4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50237622719293"/>
          <c:y val="5.8815065377518558E-2"/>
          <c:w val="0.49222678061976421"/>
          <c:h val="0.9088513074828811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Hoja1!$D$1</c:f>
              <c:strCache>
                <c:ptCount val="1"/>
                <c:pt idx="0">
                  <c:v>Poca + Nada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6-4A3E-A3BC-7A057EB8B9D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37-48C7-88F8-A9050ACA0D2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37-48C7-88F8-A9050ACA0D2F}"/>
                </c:ext>
              </c:extLst>
            </c:dLbl>
            <c:dLbl>
              <c:idx val="3"/>
              <c:layout>
                <c:manualLayout>
                  <c:x val="2.6415446286273143E-3"/>
                  <c:y val="-1.60011787088501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3-4451-BAE9-F8B3D4644948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37-48C7-88F8-A9050ACA0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5"/>
                <c:pt idx="0">
                  <c:v>Barrio/comunidad (junta de vecinos)</c:v>
                </c:pt>
                <c:pt idx="1">
                  <c:v>Región</c:v>
                </c:pt>
                <c:pt idx="2">
                  <c:v>Comuna</c:v>
                </c:pt>
                <c:pt idx="3">
                  <c:v>Colectivo (grupo que rescate animales, grupos ecológicos, 
grupo de ayuda social, scout, etc.)</c:v>
                </c:pt>
                <c:pt idx="4">
                  <c:v>País</c:v>
                </c:pt>
              </c:strCache>
            </c:strRef>
          </c:cat>
          <c:val>
            <c:numRef>
              <c:f>Hoja1!$D$2:$D$10</c:f>
              <c:numCache>
                <c:formatCode>0.0</c:formatCode>
                <c:ptCount val="5"/>
                <c:pt idx="0">
                  <c:v>53.3</c:v>
                </c:pt>
                <c:pt idx="1">
                  <c:v>50.6</c:v>
                </c:pt>
                <c:pt idx="2">
                  <c:v>44.7</c:v>
                </c:pt>
                <c:pt idx="3">
                  <c:v>36.6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1-40C2-B321-B60E3FFF070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5"/>
                <c:pt idx="0">
                  <c:v>Barrio/comunidad (junta de vecinos)</c:v>
                </c:pt>
                <c:pt idx="1">
                  <c:v>Región</c:v>
                </c:pt>
                <c:pt idx="2">
                  <c:v>Comuna</c:v>
                </c:pt>
                <c:pt idx="3">
                  <c:v>Colectivo (grupo que rescate animales, grupos ecológicos, 
grupo de ayuda social, scout, etc.)</c:v>
                </c:pt>
                <c:pt idx="4">
                  <c:v>País</c:v>
                </c:pt>
              </c:strCache>
            </c:strRef>
          </c:cat>
          <c:val>
            <c:numRef>
              <c:f>Hoja1!$C$2:$C$10</c:f>
              <c:numCache>
                <c:formatCode>0.0</c:formatCode>
                <c:ptCount val="5"/>
                <c:pt idx="0">
                  <c:v>21.7</c:v>
                </c:pt>
                <c:pt idx="1">
                  <c:v>22</c:v>
                </c:pt>
                <c:pt idx="2">
                  <c:v>23.1</c:v>
                </c:pt>
                <c:pt idx="3">
                  <c:v>25.5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6-48D3-900A-B1174549D044}"/>
            </c:ext>
          </c:extLst>
        </c:ser>
        <c:ser>
          <c:idx val="0"/>
          <c:order val="2"/>
          <c:tx>
            <c:strRef>
              <c:f>Hoja1!$B$1</c:f>
              <c:strCache>
                <c:ptCount val="1"/>
                <c:pt idx="0">
                  <c:v>Mucho + Bastante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5"/>
                <c:pt idx="0">
                  <c:v>Barrio/comunidad (junta de vecinos)</c:v>
                </c:pt>
                <c:pt idx="1">
                  <c:v>Región</c:v>
                </c:pt>
                <c:pt idx="2">
                  <c:v>Comuna</c:v>
                </c:pt>
                <c:pt idx="3">
                  <c:v>Colectivo (grupo que rescate animales, grupos ecológicos, 
grupo de ayuda social, scout, etc.)</c:v>
                </c:pt>
                <c:pt idx="4">
                  <c:v>País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5"/>
                <c:pt idx="0">
                  <c:v>24.6</c:v>
                </c:pt>
                <c:pt idx="1">
                  <c:v>26.9</c:v>
                </c:pt>
                <c:pt idx="2">
                  <c:v>31.8</c:v>
                </c:pt>
                <c:pt idx="3">
                  <c:v>37.9</c:v>
                </c:pt>
                <c:pt idx="4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6-48D3-900A-B1174549D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99904795849229"/>
          <c:y val="1.3958529849204598E-3"/>
          <c:w val="0.52500095204150765"/>
          <c:h val="6.8370265008575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64696967472212"/>
          <c:y val="0.1136709000865221"/>
          <c:w val="0.61343327917166879"/>
          <c:h val="0.86770943145112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en desacuerdo+En desacuerdo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;[White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La participación ciudadana debe ser fomentada a temprana edad</c:v>
                </c:pt>
                <c:pt idx="1">
                  <c:v>El estado/gobierno debe abrir espacios para la participación activa de las personas jóvenes en política</c:v>
                </c:pt>
                <c:pt idx="2">
                  <c:v>Me gustaría participar en instancias en donde se discutan políticas que afecten a las personas jóvenes</c:v>
                </c:pt>
                <c:pt idx="3">
                  <c:v>Las posibilidades que ofrece la tecnología hacen que me sienta motivada/o para intervenir en acciones de cambio social, económico o político</c:v>
                </c:pt>
                <c:pt idx="4">
                  <c:v>Gracias a las redes sociales soy más activo/a participando en debates sobre asuntos públicos</c:v>
                </c:pt>
                <c:pt idx="5">
                  <c:v>En Chile hay suficientes espacios de participación para los y las jóvenes en los temas que los afectan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7.3</c:v>
                </c:pt>
                <c:pt idx="1">
                  <c:v>9</c:v>
                </c:pt>
                <c:pt idx="2">
                  <c:v>14.1</c:v>
                </c:pt>
                <c:pt idx="3">
                  <c:v>18</c:v>
                </c:pt>
                <c:pt idx="4">
                  <c:v>28</c:v>
                </c:pt>
                <c:pt idx="5">
                  <c:v>49.300000000000004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6-48D3-900A-B1174549D0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La participación ciudadana debe ser fomentada a temprana edad</c:v>
                </c:pt>
                <c:pt idx="1">
                  <c:v>El estado/gobierno debe abrir espacios para la participación activa de las personas jóvenes en política</c:v>
                </c:pt>
                <c:pt idx="2">
                  <c:v>Me gustaría participar en instancias en donde se discutan políticas que afecten a las personas jóvenes</c:v>
                </c:pt>
                <c:pt idx="3">
                  <c:v>Las posibilidades que ofrece la tecnología hacen que me sienta motivada/o para intervenir en acciones de cambio social, económico o político</c:v>
                </c:pt>
                <c:pt idx="4">
                  <c:v>Gracias a las redes sociales soy más activo/a participando en debates sobre asuntos públicos</c:v>
                </c:pt>
                <c:pt idx="5">
                  <c:v>En Chile hay suficientes espacios de participación para los y las jóvenes en los temas que los afectan</c:v>
                </c:pt>
              </c:strCache>
            </c:strRef>
          </c:cat>
          <c:val>
            <c:numRef>
              <c:f>Hoja1!$C$2:$C$7</c:f>
              <c:numCache>
                <c:formatCode>###0.0</c:formatCode>
                <c:ptCount val="6"/>
                <c:pt idx="0">
                  <c:v>6.6</c:v>
                </c:pt>
                <c:pt idx="1">
                  <c:v>14.2</c:v>
                </c:pt>
                <c:pt idx="2">
                  <c:v>13.2</c:v>
                </c:pt>
                <c:pt idx="3">
                  <c:v>24.3</c:v>
                </c:pt>
                <c:pt idx="4">
                  <c:v>30.3</c:v>
                </c:pt>
                <c:pt idx="5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6-48D3-900A-B1174549D0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 acuerdo+Muy de acuerdo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La participación ciudadana debe ser fomentada a temprana edad</c:v>
                </c:pt>
                <c:pt idx="1">
                  <c:v>El estado/gobierno debe abrir espacios para la participación activa de las personas jóvenes en política</c:v>
                </c:pt>
                <c:pt idx="2">
                  <c:v>Me gustaría participar en instancias en donde se discutan políticas que afecten a las personas jóvenes</c:v>
                </c:pt>
                <c:pt idx="3">
                  <c:v>Las posibilidades que ofrece la tecnología hacen que me sienta motivada/o para intervenir en acciones de cambio social, económico o político</c:v>
                </c:pt>
                <c:pt idx="4">
                  <c:v>Gracias a las redes sociales soy más activo/a participando en debates sobre asuntos públicos</c:v>
                </c:pt>
                <c:pt idx="5">
                  <c:v>En Chile hay suficientes espacios de participación para los y las jóvenes en los temas que los afectan</c:v>
                </c:pt>
              </c:strCache>
            </c:strRef>
          </c:cat>
          <c:val>
            <c:numRef>
              <c:f>Hoja1!$D$2:$D$7</c:f>
              <c:numCache>
                <c:formatCode>###0.0</c:formatCode>
                <c:ptCount val="6"/>
                <c:pt idx="0">
                  <c:v>85.730388622827888</c:v>
                </c:pt>
                <c:pt idx="1">
                  <c:v>76.599999999999994</c:v>
                </c:pt>
                <c:pt idx="2">
                  <c:v>72.7</c:v>
                </c:pt>
                <c:pt idx="3">
                  <c:v>57.2</c:v>
                </c:pt>
                <c:pt idx="4">
                  <c:v>41.6</c:v>
                </c:pt>
                <c:pt idx="5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1-40C2-B321-B60E3FFF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040773657619E-2"/>
          <c:y val="3.7380525908718487E-2"/>
          <c:w val="0.89578976154000711"/>
          <c:h val="6.1827546969633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64692052191879"/>
          <c:y val="0.13081334843308576"/>
          <c:w val="0.61343327917166879"/>
          <c:h val="0.86770943145112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en desacuerdo+En desacuerdo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;[White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Hoy en día, las y los jóvenes pueden influir en las decisiones importantes del país</c:v>
                </c:pt>
                <c:pt idx="1">
                  <c:v>En general, las y los jóvenes están informados/as de los problemas que afectan al país</c:v>
                </c:pt>
                <c:pt idx="2">
                  <c:v>En general, la opinión de las y los jóvenes es escuchada por las autoridades políticas</c:v>
                </c:pt>
              </c:strCache>
            </c:strRef>
          </c:cat>
          <c:val>
            <c:numRef>
              <c:f>Hoja1!$B$2:$B$4</c:f>
              <c:numCache>
                <c:formatCode>###0.0</c:formatCode>
                <c:ptCount val="3"/>
                <c:pt idx="0">
                  <c:v>26.7</c:v>
                </c:pt>
                <c:pt idx="1">
                  <c:v>36.700000000000003</c:v>
                </c:pt>
                <c:pt idx="2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6-48D3-900A-B1174549D0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Hoy en día, las y los jóvenes pueden influir en las decisiones importantes del país</c:v>
                </c:pt>
                <c:pt idx="1">
                  <c:v>En general, las y los jóvenes están informados/as de los problemas que afectan al país</c:v>
                </c:pt>
                <c:pt idx="2">
                  <c:v>En general, la opinión de las y los jóvenes es escuchada por las autoridades políticas</c:v>
                </c:pt>
              </c:strCache>
            </c:strRef>
          </c:cat>
          <c:val>
            <c:numRef>
              <c:f>Hoja1!$C$2:$C$4</c:f>
              <c:numCache>
                <c:formatCode>###0.0</c:formatCode>
                <c:ptCount val="3"/>
                <c:pt idx="0">
                  <c:v>22.6</c:v>
                </c:pt>
                <c:pt idx="1">
                  <c:v>26.7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6-48D3-900A-B1174549D0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 acuerdo+Muy de acuerdo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Hoy en día, las y los jóvenes pueden influir en las decisiones importantes del país</c:v>
                </c:pt>
                <c:pt idx="1">
                  <c:v>En general, las y los jóvenes están informados/as de los problemas que afectan al país</c:v>
                </c:pt>
                <c:pt idx="2">
                  <c:v>En general, la opinión de las y los jóvenes es escuchada por las autoridades políticas</c:v>
                </c:pt>
              </c:strCache>
            </c:strRef>
          </c:cat>
          <c:val>
            <c:numRef>
              <c:f>Hoja1!$D$2:$D$4</c:f>
              <c:numCache>
                <c:formatCode>###0.0</c:formatCode>
                <c:ptCount val="3"/>
                <c:pt idx="0">
                  <c:v>50.5</c:v>
                </c:pt>
                <c:pt idx="1">
                  <c:v>36.6</c:v>
                </c:pt>
                <c:pt idx="2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1-40C2-B321-B60E3FFF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040773657619E-2"/>
          <c:y val="3.7380525908718487E-2"/>
          <c:w val="0.89578976154000711"/>
          <c:h val="6.1827546969633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8901184509504"/>
          <c:y val="7.3459807043174688E-2"/>
          <c:w val="0.50145278528632364"/>
          <c:h val="0.886176559399409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03-4475-9791-381BE425DAD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Falta de interés</c:v>
                </c:pt>
                <c:pt idx="1">
                  <c:v>Por falta de información sobre las causas sociales</c:v>
                </c:pt>
                <c:pt idx="2">
                  <c:v>Por desconocer cómo se participa</c:v>
                </c:pt>
                <c:pt idx="3">
                  <c:v>Falta de tiempo</c:v>
                </c:pt>
                <c:pt idx="4">
                  <c:v>Por falta de dinero</c:v>
                </c:pt>
                <c:pt idx="5">
                  <c:v>No hay ninguna causa que motive la participación juvenil</c:v>
                </c:pt>
                <c:pt idx="6">
                  <c:v>No es prioridad para los y las jóvenes</c:v>
                </c:pt>
              </c:strCache>
            </c:strRef>
          </c:cat>
          <c:val>
            <c:numRef>
              <c:f>Hoja1!$B$2:$B$8</c:f>
              <c:numCache>
                <c:formatCode>###0.0</c:formatCode>
                <c:ptCount val="7"/>
                <c:pt idx="0">
                  <c:v>54.9</c:v>
                </c:pt>
                <c:pt idx="1">
                  <c:v>46.6</c:v>
                </c:pt>
                <c:pt idx="2">
                  <c:v>31.7</c:v>
                </c:pt>
                <c:pt idx="3">
                  <c:v>25.5</c:v>
                </c:pt>
                <c:pt idx="4">
                  <c:v>20.9</c:v>
                </c:pt>
                <c:pt idx="5">
                  <c:v>15.3</c:v>
                </c:pt>
                <c:pt idx="6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9-4E2C-A284-AA0BE107C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0156576"/>
        <c:axId val="370156968"/>
      </c:barChart>
      <c:catAx>
        <c:axId val="37015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56968"/>
        <c:crosses val="autoZero"/>
        <c:auto val="1"/>
        <c:lblAlgn val="ctr"/>
        <c:lblOffset val="100"/>
        <c:noMultiLvlLbl val="0"/>
      </c:catAx>
      <c:valAx>
        <c:axId val="37015696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3701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8901184509504"/>
          <c:y val="7.3459807043174688E-2"/>
          <c:w val="0.38709096832572498"/>
          <c:h val="0.886176559399409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9F1-4BD7-ADD7-55C66D202970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Falta de tiempo</c:v>
                </c:pt>
                <c:pt idx="1">
                  <c:v>Por falta de información sobre las causas sociales</c:v>
                </c:pt>
                <c:pt idx="2">
                  <c:v>Por desconocer cómo se participa</c:v>
                </c:pt>
                <c:pt idx="3">
                  <c:v>Falta de interés</c:v>
                </c:pt>
                <c:pt idx="4">
                  <c:v>No es prioridad para los y las jóvenes</c:v>
                </c:pt>
                <c:pt idx="5">
                  <c:v>Por falta de dinero</c:v>
                </c:pt>
                <c:pt idx="6">
                  <c:v>No hay ninguna causa que motive la participación juvenil</c:v>
                </c:pt>
              </c:strCache>
            </c:strRef>
          </c:cat>
          <c:val>
            <c:numRef>
              <c:f>Hoja1!$B$2:$B$8</c:f>
              <c:numCache>
                <c:formatCode>###0.0</c:formatCode>
                <c:ptCount val="7"/>
                <c:pt idx="0">
                  <c:v>63.5</c:v>
                </c:pt>
                <c:pt idx="1">
                  <c:v>24.9</c:v>
                </c:pt>
                <c:pt idx="2">
                  <c:v>21.7</c:v>
                </c:pt>
                <c:pt idx="3">
                  <c:v>17.399999999999999</c:v>
                </c:pt>
                <c:pt idx="4">
                  <c:v>15.8</c:v>
                </c:pt>
                <c:pt idx="5">
                  <c:v>12.2</c:v>
                </c:pt>
                <c:pt idx="6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9-4E2C-A284-AA0BE107C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0156576"/>
        <c:axId val="370156968"/>
      </c:barChart>
      <c:catAx>
        <c:axId val="37015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56968"/>
        <c:crosses val="autoZero"/>
        <c:auto val="1"/>
        <c:lblAlgn val="ctr"/>
        <c:lblOffset val="100"/>
        <c:noMultiLvlLbl val="0"/>
      </c:catAx>
      <c:valAx>
        <c:axId val="37015696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3701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35629559147084"/>
          <c:y val="9.1338171659892123E-2"/>
          <c:w val="0.50145278528632364"/>
          <c:h val="0.886176559399409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D1A-465B-9723-CDF86E3012B8}"/>
                </c:ext>
              </c:extLst>
            </c:dLbl>
            <c:dLbl>
              <c:idx val="7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0E1-4B7B-94E9-72E6A782C7E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Agrupación de protección y defensa de animales</c:v>
                </c:pt>
                <c:pt idx="1">
                  <c:v>Junta de vecinos</c:v>
                </c:pt>
                <c:pt idx="2">
                  <c:v>Grupo ecológico o ambientalista</c:v>
                </c:pt>
                <c:pt idx="3">
                  <c:v>Grupos formativos-educativos (ej. Scout)</c:v>
                </c:pt>
                <c:pt idx="4">
                  <c:v>Fundación o grupo de beneficencia</c:v>
                </c:pt>
                <c:pt idx="5">
                  <c:v>Organizaciones comunitarias del territorio</c:v>
                </c:pt>
                <c:pt idx="6">
                  <c:v>Municipio</c:v>
                </c:pt>
                <c:pt idx="7">
                  <c:v>Iglesia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22.8</c:v>
                </c:pt>
                <c:pt idx="1">
                  <c:v>12.9</c:v>
                </c:pt>
                <c:pt idx="2">
                  <c:v>12.3</c:v>
                </c:pt>
                <c:pt idx="3">
                  <c:v>12.2</c:v>
                </c:pt>
                <c:pt idx="4">
                  <c:v>9.8000000000000007</c:v>
                </c:pt>
                <c:pt idx="5">
                  <c:v>9.6</c:v>
                </c:pt>
                <c:pt idx="6">
                  <c:v>9.1999999999999993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9-4E2C-A284-AA0BE107C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0156576"/>
        <c:axId val="370156968"/>
      </c:barChart>
      <c:catAx>
        <c:axId val="37015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56968"/>
        <c:crosses val="autoZero"/>
        <c:auto val="1"/>
        <c:lblAlgn val="ctr"/>
        <c:lblOffset val="100"/>
        <c:noMultiLvlLbl val="0"/>
      </c:catAx>
      <c:valAx>
        <c:axId val="3701569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01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64696967472212"/>
          <c:y val="0.1136709000865221"/>
          <c:w val="0.61343327917166879"/>
          <c:h val="0.86770943145112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dispuesto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;[White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Ambientales</c:v>
                </c:pt>
                <c:pt idx="1">
                  <c:v>Culturales</c:v>
                </c:pt>
                <c:pt idx="2">
                  <c:v>Deportivas</c:v>
                </c:pt>
                <c:pt idx="3">
                  <c:v>De voluntariado de ayuda a la comunidad</c:v>
                </c:pt>
                <c:pt idx="4">
                  <c:v>Políticas</c:v>
                </c:pt>
                <c:pt idx="5">
                  <c:v>Religiosas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49.9</c:v>
                </c:pt>
                <c:pt idx="1">
                  <c:v>47.3</c:v>
                </c:pt>
                <c:pt idx="2">
                  <c:v>41.8</c:v>
                </c:pt>
                <c:pt idx="3">
                  <c:v>34.700000000000003</c:v>
                </c:pt>
                <c:pt idx="4">
                  <c:v>14.6</c:v>
                </c:pt>
                <c:pt idx="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E-48E9-8314-9C8779A893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dispuesto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Ambientales</c:v>
                </c:pt>
                <c:pt idx="1">
                  <c:v>Culturales</c:v>
                </c:pt>
                <c:pt idx="2">
                  <c:v>Deportivas</c:v>
                </c:pt>
                <c:pt idx="3">
                  <c:v>De voluntariado de ayuda a la comunidad</c:v>
                </c:pt>
                <c:pt idx="4">
                  <c:v>Políticas</c:v>
                </c:pt>
                <c:pt idx="5">
                  <c:v>Religiosas</c:v>
                </c:pt>
              </c:strCache>
            </c:strRef>
          </c:cat>
          <c:val>
            <c:numRef>
              <c:f>Hoja1!$C$2:$C$7</c:f>
              <c:numCache>
                <c:formatCode>###0.0</c:formatCode>
                <c:ptCount val="6"/>
                <c:pt idx="0">
                  <c:v>33</c:v>
                </c:pt>
                <c:pt idx="1">
                  <c:v>31.3</c:v>
                </c:pt>
                <c:pt idx="2">
                  <c:v>30.9</c:v>
                </c:pt>
                <c:pt idx="3">
                  <c:v>44.7</c:v>
                </c:pt>
                <c:pt idx="4">
                  <c:v>24.7</c:v>
                </c:pt>
                <c:pt idx="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E-48E9-8314-9C8779A893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dispuesto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Ambientales</c:v>
                </c:pt>
                <c:pt idx="1">
                  <c:v>Culturales</c:v>
                </c:pt>
                <c:pt idx="2">
                  <c:v>Deportivas</c:v>
                </c:pt>
                <c:pt idx="3">
                  <c:v>De voluntariado de ayuda a la comunidad</c:v>
                </c:pt>
                <c:pt idx="4">
                  <c:v>Políticas</c:v>
                </c:pt>
                <c:pt idx="5">
                  <c:v>Religiosas</c:v>
                </c:pt>
              </c:strCache>
            </c:strRef>
          </c:cat>
          <c:val>
            <c:numRef>
              <c:f>Hoja1!$D$2:$D$7</c:f>
              <c:numCache>
                <c:formatCode>###0.0</c:formatCode>
                <c:ptCount val="6"/>
                <c:pt idx="0">
                  <c:v>12</c:v>
                </c:pt>
                <c:pt idx="1">
                  <c:v>14.3</c:v>
                </c:pt>
                <c:pt idx="2">
                  <c:v>16.7</c:v>
                </c:pt>
                <c:pt idx="3">
                  <c:v>14.8</c:v>
                </c:pt>
                <c:pt idx="4">
                  <c:v>28.9</c:v>
                </c:pt>
                <c:pt idx="5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E-48E9-8314-9C8779A8935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dispuesto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5-4F80-B5E9-666B3DAFE5A1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65-4F80-B5E9-666B3DAFE5A1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5-4F80-B5E9-666B3DAFE5A1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65-4F80-B5E9-666B3DAFE5A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5-4F80-B5E9-666B3DAFE5A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65-4F80-B5E9-666B3DAFE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Ambientales</c:v>
                </c:pt>
                <c:pt idx="1">
                  <c:v>Culturales</c:v>
                </c:pt>
                <c:pt idx="2">
                  <c:v>Deportivas</c:v>
                </c:pt>
                <c:pt idx="3">
                  <c:v>De voluntariado de ayuda a la comunidad</c:v>
                </c:pt>
                <c:pt idx="4">
                  <c:v>Políticas</c:v>
                </c:pt>
                <c:pt idx="5">
                  <c:v>Religiosas</c:v>
                </c:pt>
              </c:strCache>
            </c:strRef>
          </c:cat>
          <c:val>
            <c:numRef>
              <c:f>Hoja1!$E$2:$E$7</c:f>
              <c:numCache>
                <c:formatCode>###0.0</c:formatCode>
                <c:ptCount val="6"/>
                <c:pt idx="0">
                  <c:v>5</c:v>
                </c:pt>
                <c:pt idx="1">
                  <c:v>7</c:v>
                </c:pt>
                <c:pt idx="2">
                  <c:v>10.5</c:v>
                </c:pt>
                <c:pt idx="3">
                  <c:v>5.6</c:v>
                </c:pt>
                <c:pt idx="4">
                  <c:v>31.8</c:v>
                </c:pt>
                <c:pt idx="5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CE-48E9-8314-9C8779A89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1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040773657619E-2"/>
          <c:y val="3.7380525908718487E-2"/>
          <c:w val="0.92569125123930085"/>
          <c:h val="6.1301395287311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7439324167763E-2"/>
          <c:y val="0.18865926957415172"/>
          <c:w val="0.9671089824384117"/>
          <c:h val="0.638663606801385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No tengo tiempo</c:v>
                </c:pt>
                <c:pt idx="1">
                  <c:v>No me interesa el tema</c:v>
                </c:pt>
                <c:pt idx="2">
                  <c:v>No le interesan los asuntos locales</c:v>
                </c:pt>
                <c:pt idx="3">
                  <c:v>Porque no se tiene en cuenta la opinión de la juventud</c:v>
                </c:pt>
                <c:pt idx="4">
                  <c:v>No estoy capacitado/a para participar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13.8</c:v>
                </c:pt>
                <c:pt idx="1">
                  <c:v>54.1</c:v>
                </c:pt>
                <c:pt idx="2">
                  <c:v>1.3</c:v>
                </c:pt>
                <c:pt idx="3">
                  <c:v>6</c:v>
                </c:pt>
                <c:pt idx="4">
                  <c:v>14.8</c:v>
                </c:pt>
                <c:pt idx="5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0-4A1D-9B09-A11E273B9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5"/>
        <c:axId val="370176568"/>
        <c:axId val="370176176"/>
      </c:barChart>
      <c:catAx>
        <c:axId val="37017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F4E79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6176"/>
        <c:crosses val="autoZero"/>
        <c:auto val="1"/>
        <c:lblAlgn val="ctr"/>
        <c:lblOffset val="100"/>
        <c:noMultiLvlLbl val="0"/>
      </c:catAx>
      <c:valAx>
        <c:axId val="37017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017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7439324167763E-2"/>
          <c:y val="0.18865926957415172"/>
          <c:w val="0.9671089824384117"/>
          <c:h val="0.6386636068013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F4E79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15-19</c:v>
                </c:pt>
                <c:pt idx="6">
                  <c:v>20-24</c:v>
                </c:pt>
                <c:pt idx="7">
                  <c:v>24-29</c:v>
                </c:pt>
                <c:pt idx="9">
                  <c:v>NSE
Alto</c:v>
                </c:pt>
                <c:pt idx="10">
                  <c:v>NSE
Medio</c:v>
                </c:pt>
                <c:pt idx="11">
                  <c:v>NSE 
Bajo</c:v>
                </c:pt>
                <c:pt idx="13">
                  <c:v>RM</c:v>
                </c:pt>
                <c:pt idx="14">
                  <c:v>Regiones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 formatCode="###0.0">
                  <c:v>10.938702125900241</c:v>
                </c:pt>
                <c:pt idx="2" formatCode="###0.0">
                  <c:v>11.075644618300995</c:v>
                </c:pt>
                <c:pt idx="3" formatCode="###0.0">
                  <c:v>10.797870800043933</c:v>
                </c:pt>
                <c:pt idx="5" formatCode="###0.0">
                  <c:v>8.2422679122077582</c:v>
                </c:pt>
                <c:pt idx="6" formatCode="###0.0">
                  <c:v>13.164581568944897</c:v>
                </c:pt>
                <c:pt idx="7" formatCode="###0.0">
                  <c:v>11.118847850133534</c:v>
                </c:pt>
                <c:pt idx="9" formatCode="###0.0">
                  <c:v>12.4624661924789</c:v>
                </c:pt>
                <c:pt idx="10" formatCode="###0.0">
                  <c:v>12.32774829762181</c:v>
                </c:pt>
                <c:pt idx="11" formatCode="###0.0">
                  <c:v>9.4789048718268667</c:v>
                </c:pt>
                <c:pt idx="13" formatCode="###0.0">
                  <c:v>7.6480072052064862</c:v>
                </c:pt>
                <c:pt idx="14" formatCode="###0.0">
                  <c:v>13.341251012635817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3-4557-BBE4-8D04422D441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15-19</c:v>
                </c:pt>
                <c:pt idx="6">
                  <c:v>20-24</c:v>
                </c:pt>
                <c:pt idx="7">
                  <c:v>24-29</c:v>
                </c:pt>
                <c:pt idx="9">
                  <c:v>NSE
Alto</c:v>
                </c:pt>
                <c:pt idx="10">
                  <c:v>NSE
Medio</c:v>
                </c:pt>
                <c:pt idx="11">
                  <c:v>NSE 
Bajo</c:v>
                </c:pt>
                <c:pt idx="13">
                  <c:v>RM</c:v>
                </c:pt>
                <c:pt idx="14">
                  <c:v>Regiones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 formatCode="###0.0">
                  <c:v>89.002234538369009</c:v>
                </c:pt>
                <c:pt idx="2" formatCode="###0.0">
                  <c:v>88.807859650474569</c:v>
                </c:pt>
                <c:pt idx="3" formatCode="###0.0">
                  <c:v>89.202129199956019</c:v>
                </c:pt>
                <c:pt idx="5" formatCode="###0.0">
                  <c:v>91.757732087792206</c:v>
                </c:pt>
                <c:pt idx="6" formatCode="###0.0">
                  <c:v>86.835418431055203</c:v>
                </c:pt>
                <c:pt idx="7" formatCode="###0.0">
                  <c:v>88.716630323318341</c:v>
                </c:pt>
                <c:pt idx="9" formatCode="###0.0">
                  <c:v>87.304150788697086</c:v>
                </c:pt>
                <c:pt idx="10" formatCode="###0.0">
                  <c:v>87.67225170237829</c:v>
                </c:pt>
                <c:pt idx="11" formatCode="###0.0">
                  <c:v>90.521095128173101</c:v>
                </c:pt>
                <c:pt idx="13" formatCode="###0.0">
                  <c:v>92.35199279479346</c:v>
                </c:pt>
                <c:pt idx="14" formatCode="###0.0">
                  <c:v>86.556563285407776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3-4557-BBE4-8D04422D44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5"/>
        <c:axId val="370176568"/>
        <c:axId val="370176176"/>
      </c:barChart>
      <c:catAx>
        <c:axId val="37017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E79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6176"/>
        <c:crosses val="autoZero"/>
        <c:auto val="1"/>
        <c:lblAlgn val="ctr"/>
        <c:lblOffset val="100"/>
        <c:noMultiLvlLbl val="0"/>
      </c:catAx>
      <c:valAx>
        <c:axId val="37017617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37017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864764115935731E-2"/>
          <c:y val="2.335665831814282E-2"/>
          <c:w val="0.85938311722504013"/>
          <c:h val="7.2531619612604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50237622719293"/>
          <c:y val="5.8815065377518558E-2"/>
          <c:w val="0.49222678061976421"/>
          <c:h val="0.9088513074828811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Hoja1!$D$1</c:f>
              <c:strCache>
                <c:ptCount val="1"/>
                <c:pt idx="0">
                  <c:v>Ns-Nr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2"/>
                <c:pt idx="0">
                  <c:v>Protección de los animales</c:v>
                </c:pt>
                <c:pt idx="1">
                  <c:v>Defensa de los trabajadores</c:v>
                </c:pt>
                <c:pt idx="2">
                  <c:v>Defensa de las demandas estudiantiles</c:v>
                </c:pt>
                <c:pt idx="3">
                  <c:v>Defensa del medio ambiente</c:v>
                </c:pt>
                <c:pt idx="4">
                  <c:v>Reconocimiento de los pueblos originarios</c:v>
                </c:pt>
                <c:pt idx="5">
                  <c:v>Defensa de las minorías sexuales</c:v>
                </c:pt>
                <c:pt idx="6">
                  <c:v>Defensa de los consumidores</c:v>
                </c:pt>
                <c:pt idx="7">
                  <c:v>Defensa de la patria</c:v>
                </c:pt>
                <c:pt idx="8">
                  <c:v>Legalización de la Marihuana</c:v>
                </c:pt>
                <c:pt idx="9">
                  <c:v>Feminismo</c:v>
                </c:pt>
                <c:pt idx="10">
                  <c:v>Defensa de la tradición y los valores religiosos</c:v>
                </c:pt>
                <c:pt idx="11">
                  <c:v>Oposición al aborto</c:v>
                </c:pt>
              </c:strCache>
            </c:strRef>
          </c:cat>
          <c:val>
            <c:numRef>
              <c:f>Hoja1!$D$2:$D$17</c:f>
              <c:numCache>
                <c:formatCode>0</c:formatCode>
                <c:ptCount val="12"/>
                <c:pt idx="0">
                  <c:v>0.1</c:v>
                </c:pt>
                <c:pt idx="1">
                  <c:v>0.5</c:v>
                </c:pt>
                <c:pt idx="2">
                  <c:v>1.3</c:v>
                </c:pt>
                <c:pt idx="3">
                  <c:v>0.5</c:v>
                </c:pt>
                <c:pt idx="4">
                  <c:v>0.7</c:v>
                </c:pt>
                <c:pt idx="5">
                  <c:v>3.1</c:v>
                </c:pt>
                <c:pt idx="6">
                  <c:v>2.8</c:v>
                </c:pt>
                <c:pt idx="7">
                  <c:v>1.6</c:v>
                </c:pt>
                <c:pt idx="8">
                  <c:v>1.7999999999999998</c:v>
                </c:pt>
                <c:pt idx="9">
                  <c:v>1.1000000000000001</c:v>
                </c:pt>
                <c:pt idx="10">
                  <c:v>1.5</c:v>
                </c:pt>
                <c:pt idx="1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8-46D1-80DE-DEDD95A088B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participaría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2"/>
                <c:pt idx="0">
                  <c:v>Protección de los animales</c:v>
                </c:pt>
                <c:pt idx="1">
                  <c:v>Defensa de los trabajadores</c:v>
                </c:pt>
                <c:pt idx="2">
                  <c:v>Defensa de las demandas estudiantiles</c:v>
                </c:pt>
                <c:pt idx="3">
                  <c:v>Defensa del medio ambiente</c:v>
                </c:pt>
                <c:pt idx="4">
                  <c:v>Reconocimiento de los pueblos originarios</c:v>
                </c:pt>
                <c:pt idx="5">
                  <c:v>Defensa de las minorías sexuales</c:v>
                </c:pt>
                <c:pt idx="6">
                  <c:v>Defensa de los consumidores</c:v>
                </c:pt>
                <c:pt idx="7">
                  <c:v>Defensa de la patria</c:v>
                </c:pt>
                <c:pt idx="8">
                  <c:v>Legalización de la Marihuana</c:v>
                </c:pt>
                <c:pt idx="9">
                  <c:v>Feminismo</c:v>
                </c:pt>
                <c:pt idx="10">
                  <c:v>Defensa de la tradición y los valores religiosos</c:v>
                </c:pt>
                <c:pt idx="11">
                  <c:v>Oposición al aborto</c:v>
                </c:pt>
              </c:strCache>
            </c:strRef>
          </c:cat>
          <c:val>
            <c:numRef>
              <c:f>Hoja1!$C$2:$C$17</c:f>
              <c:numCache>
                <c:formatCode>0</c:formatCode>
                <c:ptCount val="12"/>
                <c:pt idx="0">
                  <c:v>11</c:v>
                </c:pt>
                <c:pt idx="1">
                  <c:v>11.1</c:v>
                </c:pt>
                <c:pt idx="2">
                  <c:v>16</c:v>
                </c:pt>
                <c:pt idx="3">
                  <c:v>17.100000000000001</c:v>
                </c:pt>
                <c:pt idx="4">
                  <c:v>26</c:v>
                </c:pt>
                <c:pt idx="5">
                  <c:v>31</c:v>
                </c:pt>
                <c:pt idx="6">
                  <c:v>39.4</c:v>
                </c:pt>
                <c:pt idx="7">
                  <c:v>50.4</c:v>
                </c:pt>
                <c:pt idx="8">
                  <c:v>52.7</c:v>
                </c:pt>
                <c:pt idx="9">
                  <c:v>59.3</c:v>
                </c:pt>
                <c:pt idx="10">
                  <c:v>60.1</c:v>
                </c:pt>
                <c:pt idx="11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18-46D1-80DE-DEDD95A088BF}"/>
            </c:ext>
          </c:extLst>
        </c:ser>
        <c:ser>
          <c:idx val="0"/>
          <c:order val="2"/>
          <c:tx>
            <c:strRef>
              <c:f>Hoja1!$B$1</c:f>
              <c:strCache>
                <c:ptCount val="1"/>
                <c:pt idx="0">
                  <c:v>Sí, participaría activamente 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588207956877877E-2"/>
                      <c:h val="5.6822988119665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D0F-4C20-BB3B-960DAC0F45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2"/>
                <c:pt idx="0">
                  <c:v>Protección de los animales</c:v>
                </c:pt>
                <c:pt idx="1">
                  <c:v>Defensa de los trabajadores</c:v>
                </c:pt>
                <c:pt idx="2">
                  <c:v>Defensa de las demandas estudiantiles</c:v>
                </c:pt>
                <c:pt idx="3">
                  <c:v>Defensa del medio ambiente</c:v>
                </c:pt>
                <c:pt idx="4">
                  <c:v>Reconocimiento de los pueblos originarios</c:v>
                </c:pt>
                <c:pt idx="5">
                  <c:v>Defensa de las minorías sexuales</c:v>
                </c:pt>
                <c:pt idx="6">
                  <c:v>Defensa de los consumidores</c:v>
                </c:pt>
                <c:pt idx="7">
                  <c:v>Defensa de la patria</c:v>
                </c:pt>
                <c:pt idx="8">
                  <c:v>Legalización de la Marihuana</c:v>
                </c:pt>
                <c:pt idx="9">
                  <c:v>Feminismo</c:v>
                </c:pt>
                <c:pt idx="10">
                  <c:v>Defensa de la tradición y los valores religiosos</c:v>
                </c:pt>
                <c:pt idx="11">
                  <c:v>Oposición al aborto</c:v>
                </c:pt>
              </c:strCache>
            </c:strRef>
          </c:cat>
          <c:val>
            <c:numRef>
              <c:f>Hoja1!$B$2:$B$17</c:f>
              <c:numCache>
                <c:formatCode>0</c:formatCode>
                <c:ptCount val="12"/>
                <c:pt idx="0">
                  <c:v>89</c:v>
                </c:pt>
                <c:pt idx="1">
                  <c:v>88.5</c:v>
                </c:pt>
                <c:pt idx="2">
                  <c:v>82.7</c:v>
                </c:pt>
                <c:pt idx="3">
                  <c:v>82.4</c:v>
                </c:pt>
                <c:pt idx="4">
                  <c:v>73.3</c:v>
                </c:pt>
                <c:pt idx="5">
                  <c:v>66</c:v>
                </c:pt>
                <c:pt idx="6">
                  <c:v>57.8</c:v>
                </c:pt>
                <c:pt idx="7">
                  <c:v>48</c:v>
                </c:pt>
                <c:pt idx="8">
                  <c:v>45.5</c:v>
                </c:pt>
                <c:pt idx="9">
                  <c:v>39.5</c:v>
                </c:pt>
                <c:pt idx="10">
                  <c:v>38.4</c:v>
                </c:pt>
                <c:pt idx="11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8-46D1-80DE-DEDD95A088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99904795849229"/>
          <c:y val="1.3958529849204598E-3"/>
          <c:w val="0.52500095204150765"/>
          <c:h val="6.8370265008575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7439324167763E-2"/>
          <c:y val="0.18865926957415172"/>
          <c:w val="0.9671089824384117"/>
          <c:h val="0.6386636068013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1F4E79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18-19</c:v>
                </c:pt>
                <c:pt idx="6">
                  <c:v>20-24</c:v>
                </c:pt>
                <c:pt idx="7">
                  <c:v>24-29</c:v>
                </c:pt>
                <c:pt idx="9">
                  <c:v>NSE
Alto</c:v>
                </c:pt>
                <c:pt idx="10">
                  <c:v>NSE
Medio</c:v>
                </c:pt>
                <c:pt idx="11">
                  <c:v>NSE 
Bajo</c:v>
                </c:pt>
                <c:pt idx="13">
                  <c:v>RM</c:v>
                </c:pt>
                <c:pt idx="14">
                  <c:v>Regiones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16.600000000000001</c:v>
                </c:pt>
                <c:pt idx="2">
                  <c:v>18.7</c:v>
                </c:pt>
                <c:pt idx="3">
                  <c:v>14.4</c:v>
                </c:pt>
                <c:pt idx="5">
                  <c:v>18.2</c:v>
                </c:pt>
                <c:pt idx="6">
                  <c:v>18.600000000000001</c:v>
                </c:pt>
                <c:pt idx="7">
                  <c:v>13.2</c:v>
                </c:pt>
                <c:pt idx="9">
                  <c:v>23.2</c:v>
                </c:pt>
                <c:pt idx="10">
                  <c:v>15.3</c:v>
                </c:pt>
                <c:pt idx="11">
                  <c:v>14</c:v>
                </c:pt>
                <c:pt idx="13">
                  <c:v>17.8</c:v>
                </c:pt>
                <c:pt idx="1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3-4557-BBE4-8D04422D441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18-19</c:v>
                </c:pt>
                <c:pt idx="6">
                  <c:v>20-24</c:v>
                </c:pt>
                <c:pt idx="7">
                  <c:v>24-29</c:v>
                </c:pt>
                <c:pt idx="9">
                  <c:v>NSE
Alto</c:v>
                </c:pt>
                <c:pt idx="10">
                  <c:v>NSE
Medio</c:v>
                </c:pt>
                <c:pt idx="11">
                  <c:v>NSE 
Bajo</c:v>
                </c:pt>
                <c:pt idx="13">
                  <c:v>RM</c:v>
                </c:pt>
                <c:pt idx="14">
                  <c:v>Regiones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83.4</c:v>
                </c:pt>
                <c:pt idx="2">
                  <c:v>81.3</c:v>
                </c:pt>
                <c:pt idx="3">
                  <c:v>85.5</c:v>
                </c:pt>
                <c:pt idx="5">
                  <c:v>81.8</c:v>
                </c:pt>
                <c:pt idx="6">
                  <c:v>81.400000000000006</c:v>
                </c:pt>
                <c:pt idx="7">
                  <c:v>86.6</c:v>
                </c:pt>
                <c:pt idx="9">
                  <c:v>76.8</c:v>
                </c:pt>
                <c:pt idx="10">
                  <c:v>84.5</c:v>
                </c:pt>
                <c:pt idx="11">
                  <c:v>86</c:v>
                </c:pt>
                <c:pt idx="13">
                  <c:v>82</c:v>
                </c:pt>
                <c:pt idx="14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3-4557-BBE4-8D04422D44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5"/>
        <c:axId val="370176568"/>
        <c:axId val="370176176"/>
      </c:barChart>
      <c:catAx>
        <c:axId val="37017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E79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6176"/>
        <c:crosses val="autoZero"/>
        <c:auto val="1"/>
        <c:lblAlgn val="ctr"/>
        <c:lblOffset val="100"/>
        <c:noMultiLvlLbl val="0"/>
      </c:catAx>
      <c:valAx>
        <c:axId val="37017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017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864764115935731E-2"/>
          <c:y val="2.335665831814282E-2"/>
          <c:w val="0.85938311722504013"/>
          <c:h val="7.2531619612604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325658454E-2"/>
          <c:y val="0.11862924147944776"/>
          <c:w val="0.98341272649966516"/>
          <c:h val="0.6482073902321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Total menciones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4"/>
                <c:pt idx="0">
                  <c:v>Centro de alumnos o estudiantes</c:v>
                </c:pt>
                <c:pt idx="1">
                  <c:v>Junta vecinal</c:v>
                </c:pt>
                <c:pt idx="2">
                  <c:v>Partido o movimiento político</c:v>
                </c:pt>
                <c:pt idx="3">
                  <c:v>Agrupación feminista</c:v>
                </c:pt>
                <c:pt idx="4">
                  <c:v>Agrupación de acción social (Ejemplo: Techo, Hogar de Cristo, COANIQUEM, etc.)</c:v>
                </c:pt>
                <c:pt idx="5">
                  <c:v>Agrupación deportiva</c:v>
                </c:pt>
                <c:pt idx="6">
                  <c:v>Agrupación ambientalista</c:v>
                </c:pt>
                <c:pt idx="7">
                  <c:v>Agrupación cultural</c:v>
                </c:pt>
                <c:pt idx="8">
                  <c:v>Agrupación religiosa</c:v>
                </c:pt>
                <c:pt idx="9">
                  <c:v>Club de interés, pasatiempos o hobbies</c:v>
                </c:pt>
                <c:pt idx="10">
                  <c:v>Ollas comunes</c:v>
                </c:pt>
                <c:pt idx="11">
                  <c:v>Agrupación por derechos de las minorías sexuales (LGTBIQ+)</c:v>
                </c:pt>
                <c:pt idx="12">
                  <c:v>Agrupación de pueblos originarios</c:v>
                </c:pt>
                <c:pt idx="13">
                  <c:v>Asociación gremial o profesional</c:v>
                </c:pt>
              </c:strCache>
            </c:strRef>
          </c:cat>
          <c:val>
            <c:numRef>
              <c:f>Hoja1!$B$2:$B$15</c:f>
              <c:numCache>
                <c:formatCode>###0.0</c:formatCode>
                <c:ptCount val="14"/>
                <c:pt idx="0">
                  <c:v>20.48949246394498</c:v>
                </c:pt>
                <c:pt idx="1">
                  <c:v>14.822994378631446</c:v>
                </c:pt>
                <c:pt idx="2">
                  <c:v>13.613598244823681</c:v>
                </c:pt>
                <c:pt idx="3">
                  <c:v>11.934553239727254</c:v>
                </c:pt>
                <c:pt idx="4">
                  <c:v>11.912134725854107</c:v>
                </c:pt>
                <c:pt idx="5">
                  <c:v>11.138091053634902</c:v>
                </c:pt>
                <c:pt idx="6">
                  <c:v>10.499474783400338</c:v>
                </c:pt>
                <c:pt idx="7">
                  <c:v>9.8448798736700596</c:v>
                </c:pt>
                <c:pt idx="8">
                  <c:v>5.3634765406317575</c:v>
                </c:pt>
                <c:pt idx="9">
                  <c:v>4.5568473873678323</c:v>
                </c:pt>
                <c:pt idx="10">
                  <c:v>4.0688144750976418</c:v>
                </c:pt>
                <c:pt idx="11">
                  <c:v>3.3785981459527457</c:v>
                </c:pt>
                <c:pt idx="12">
                  <c:v>3.0386676809962108</c:v>
                </c:pt>
                <c:pt idx="13">
                  <c:v>2.0750143880747136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4-4AF3-A3FF-58A6290A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0153832"/>
        <c:axId val="370153440"/>
      </c:barChart>
      <c:catAx>
        <c:axId val="37015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370153440"/>
        <c:crosses val="autoZero"/>
        <c:auto val="1"/>
        <c:lblAlgn val="ctr"/>
        <c:lblOffset val="100"/>
        <c:noMultiLvlLbl val="0"/>
      </c:catAx>
      <c:valAx>
        <c:axId val="370153440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37015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6446237541681"/>
          <c:y val="1.7682924282275164E-2"/>
          <c:w val="0.67330182938479566"/>
          <c:h val="6.1719112753899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7439324167763E-2"/>
          <c:y val="0.18865926957415172"/>
          <c:w val="0.9671089824384117"/>
          <c:h val="0.638663606801385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Porque me gusta ayudar</c:v>
                </c:pt>
                <c:pt idx="1">
                  <c:v>Por convicciones políticas, sociales o religiosas</c:v>
                </c:pt>
                <c:pt idx="2">
                  <c:v>Para adquirir conocimiento o experiencia</c:v>
                </c:pt>
                <c:pt idx="3">
                  <c:v>Porque estuve afectado por la causa de la agrupación donde participo/pertenezco</c:v>
                </c:pt>
                <c:pt idx="4">
                  <c:v>Otro</c:v>
                </c:pt>
                <c:pt idx="5">
                  <c:v>Porque mis amigos participan de la agrupación donde participo/pertenezco</c:v>
                </c:pt>
                <c:pt idx="6">
                  <c:v>Para conocer a otras personas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29.3</c:v>
                </c:pt>
                <c:pt idx="1">
                  <c:v>27.8</c:v>
                </c:pt>
                <c:pt idx="2">
                  <c:v>16.5</c:v>
                </c:pt>
                <c:pt idx="3">
                  <c:v>10.8</c:v>
                </c:pt>
                <c:pt idx="4">
                  <c:v>10.6</c:v>
                </c:pt>
                <c:pt idx="5">
                  <c:v>2.8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0-4A1D-9B09-A11E273B9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5"/>
        <c:axId val="370176568"/>
        <c:axId val="370176176"/>
      </c:barChart>
      <c:catAx>
        <c:axId val="37017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E79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6176"/>
        <c:crosses val="autoZero"/>
        <c:auto val="1"/>
        <c:lblAlgn val="ctr"/>
        <c:lblOffset val="100"/>
        <c:noMultiLvlLbl val="0"/>
      </c:catAx>
      <c:valAx>
        <c:axId val="3701761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7017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42394131042985"/>
          <c:y val="8.0611023110797417E-2"/>
          <c:w val="0.50145278528632364"/>
          <c:h val="0.886176559399409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975-4B01-9BBE-9CD78FB49380}"/>
                </c:ext>
              </c:extLst>
            </c:dLbl>
            <c:dLbl>
              <c:idx val="9"/>
              <c:layout>
                <c:manualLayout>
                  <c:x val="3.1338670525983547E-2"/>
                  <c:y val="-4.1449651005874902E-3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975-4B01-9BBE-9CD78FB49380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Alegría</c:v>
                </c:pt>
                <c:pt idx="1">
                  <c:v>Optimismo</c:v>
                </c:pt>
                <c:pt idx="2">
                  <c:v>Orgullo</c:v>
                </c:pt>
                <c:pt idx="3">
                  <c:v>Esperanza</c:v>
                </c:pt>
                <c:pt idx="4">
                  <c:v>Inspiración</c:v>
                </c:pt>
                <c:pt idx="5">
                  <c:v>Entusiasmo</c:v>
                </c:pt>
                <c:pt idx="6">
                  <c:v>Seguridad</c:v>
                </c:pt>
                <c:pt idx="7">
                  <c:v>Tranquilidad</c:v>
                </c:pt>
                <c:pt idx="8">
                  <c:v>Felicidad</c:v>
                </c:pt>
                <c:pt idx="9">
                  <c:v>Armonía</c:v>
                </c:pt>
                <c:pt idx="10">
                  <c:v>Paz</c:v>
                </c:pt>
              </c:strCache>
            </c:strRef>
          </c:cat>
          <c:val>
            <c:numRef>
              <c:f>Hoja1!$B$2:$B$12</c:f>
              <c:numCache>
                <c:formatCode>###0.0</c:formatCode>
                <c:ptCount val="11"/>
                <c:pt idx="0">
                  <c:v>36.5</c:v>
                </c:pt>
                <c:pt idx="1">
                  <c:v>31.8</c:v>
                </c:pt>
                <c:pt idx="2">
                  <c:v>31.6</c:v>
                </c:pt>
                <c:pt idx="3">
                  <c:v>31.3</c:v>
                </c:pt>
                <c:pt idx="4">
                  <c:v>29.1</c:v>
                </c:pt>
                <c:pt idx="5">
                  <c:v>27.6</c:v>
                </c:pt>
                <c:pt idx="6">
                  <c:v>19.100000000000001</c:v>
                </c:pt>
                <c:pt idx="7">
                  <c:v>12.6</c:v>
                </c:pt>
                <c:pt idx="8">
                  <c:v>12.3</c:v>
                </c:pt>
                <c:pt idx="9">
                  <c:v>8.5</c:v>
                </c:pt>
                <c:pt idx="1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9-4E2C-A284-AA0BE107C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0156576"/>
        <c:axId val="370156968"/>
      </c:barChart>
      <c:catAx>
        <c:axId val="37015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56968"/>
        <c:crosses val="autoZero"/>
        <c:auto val="1"/>
        <c:lblAlgn val="ctr"/>
        <c:lblOffset val="100"/>
        <c:noMultiLvlLbl val="0"/>
      </c:catAx>
      <c:valAx>
        <c:axId val="37015696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3701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69104524240118"/>
          <c:y val="0.11367090008652213"/>
          <c:w val="0.47530895475759888"/>
          <c:h val="0.867709431451128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51573997411031E-2"/>
                  <c:y val="-3.4284896693127227E-3"/>
                </c:manualLayout>
              </c:layout>
              <c:tx>
                <c:rich>
                  <a:bodyPr/>
                  <a:lstStyle/>
                  <a:p>
                    <a:fld id="{958B71AC-2B8D-49BF-8004-DDE0AD90DF33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95-44A8-BB8F-A43ADBE7DFE3}"/>
                </c:ext>
              </c:extLst>
            </c:dLbl>
            <c:dLbl>
              <c:idx val="1"/>
              <c:layout>
                <c:manualLayout>
                  <c:x val="2.0439508662112855E-3"/>
                  <c:y val="-3.4284896693127227E-3"/>
                </c:manualLayout>
              </c:layout>
              <c:tx>
                <c:rich>
                  <a:bodyPr/>
                  <a:lstStyle/>
                  <a:p>
                    <a:fld id="{2C330588-3120-475B-9DB4-719A67F53AE6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95-44A8-BB8F-A43ADBE7DFE3}"/>
                </c:ext>
              </c:extLst>
            </c:dLbl>
            <c:dLbl>
              <c:idx val="2"/>
              <c:layout>
                <c:manualLayout>
                  <c:x val="-1.9666751964465977E-4"/>
                  <c:y val="-6.8569793386254454E-3"/>
                </c:manualLayout>
              </c:layout>
              <c:tx>
                <c:rich>
                  <a:bodyPr/>
                  <a:lstStyle/>
                  <a:p>
                    <a:fld id="{A14DB0D7-B3E1-4F68-A679-4A8A5379D80B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95-44A8-BB8F-A43ADBE7DFE3}"/>
                </c:ext>
              </c:extLst>
            </c:dLbl>
            <c:dLbl>
              <c:idx val="3"/>
              <c:layout>
                <c:manualLayout>
                  <c:x val="-1.4719980987553851E-3"/>
                  <c:y val="-1.0285469007938168E-2"/>
                </c:manualLayout>
              </c:layout>
              <c:tx>
                <c:rich>
                  <a:bodyPr/>
                  <a:lstStyle/>
                  <a:p>
                    <a:fld id="{D9DA7157-B657-4561-9C00-E31968C321AB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95-44A8-BB8F-A43ADBE7DFE3}"/>
                </c:ext>
              </c:extLst>
            </c:dLbl>
            <c:numFmt formatCode="#,##0.0;[White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Ser parte de una causa donde tengas que 
ir presencialmente a participar</c:v>
                </c:pt>
                <c:pt idx="1">
                  <c:v>Participar de una causa local vinculada a tu barrio o comuna</c:v>
                </c:pt>
                <c:pt idx="2">
                  <c:v>Ser parte de causas que impacten solo a las 
personas (pobreza, educación, salud, etc.)</c:v>
                </c:pt>
                <c:pt idx="3">
                  <c:v>Participar de causas relacionadas con el bienestar socioeconómico de las personas (ingreso, vivienda, alimentación, etc.)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-42.8</c:v>
                </c:pt>
                <c:pt idx="1">
                  <c:v>-28.3</c:v>
                </c:pt>
                <c:pt idx="2">
                  <c:v>-25.4</c:v>
                </c:pt>
                <c:pt idx="3">
                  <c:v>-24.7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6-48D3-900A-B1174549D0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generará cambios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Ser parte de una causa donde tengas que 
ir presencialmente a participar</c:v>
                </c:pt>
                <c:pt idx="1">
                  <c:v>Participar de una causa local vinculada a tu barrio o comuna</c:v>
                </c:pt>
                <c:pt idx="2">
                  <c:v>Ser parte de causas que impacten solo a las 
personas (pobreza, educación, salud, etc.)</c:v>
                </c:pt>
                <c:pt idx="3">
                  <c:v>Participar de causas relacionadas con el bienestar socioeconómico de las personas (ingreso, vivienda, alimentación, etc.)</c:v>
                </c:pt>
              </c:strCache>
            </c:strRef>
          </c:cat>
          <c:val>
            <c:numRef>
              <c:f>Hoja1!$C$2:$C$5</c:f>
            </c:numRef>
          </c:val>
          <c:extLst>
            <c:ext xmlns:c16="http://schemas.microsoft.com/office/drawing/2014/chart" uri="{C3380CC4-5D6E-409C-BE32-E72D297353CC}">
              <c16:uniqueId val="{00000002-99D6-48D3-900A-B1174549D0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%2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84-4A85-BAB5-34E81BDE5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Ser parte de una causa donde tengas que 
ir presencialmente a participar</c:v>
                </c:pt>
                <c:pt idx="1">
                  <c:v>Participar de una causa local vinculada a tu barrio o comuna</c:v>
                </c:pt>
                <c:pt idx="2">
                  <c:v>Ser parte de causas que impacten solo a las 
personas (pobreza, educación, salud, etc.)</c:v>
                </c:pt>
                <c:pt idx="3">
                  <c:v>Participar de causas relacionadas con el bienestar socioeconómico de las personas (ingreso, vivienda, alimentación, etc.)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44.4</c:v>
                </c:pt>
                <c:pt idx="1">
                  <c:v>60.9</c:v>
                </c:pt>
                <c:pt idx="2">
                  <c:v>58</c:v>
                </c:pt>
                <c:pt idx="3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5-44A8-BB8F-A43ADBE7D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00"/>
          <c:min val="-100"/>
        </c:scaling>
        <c:delete val="1"/>
        <c:axPos val="t"/>
        <c:numFmt formatCode="General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67678641299275"/>
          <c:y val="0.11367090008652213"/>
          <c:w val="0.29562429456631034"/>
          <c:h val="0.867709431451128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369917451227689E-3"/>
                  <c:y val="6.8569793386254142E-3"/>
                </c:manualLayout>
              </c:layout>
              <c:tx>
                <c:rich>
                  <a:bodyPr/>
                  <a:lstStyle/>
                  <a:p>
                    <a:fld id="{958B71AC-2B8D-49BF-8004-DDE0AD90DF33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95-44A8-BB8F-A43ADBE7DFE3}"/>
                </c:ext>
              </c:extLst>
            </c:dLbl>
            <c:dLbl>
              <c:idx val="1"/>
              <c:layout>
                <c:manualLayout>
                  <c:x val="-2.0974968245261695E-3"/>
                  <c:y val="-1.5427933552090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Verdana" panose="020B0604030504040204" pitchFamily="34" charset="0"/>
                      </a:defRPr>
                    </a:pPr>
                    <a:fld id="{2C330588-3120-475B-9DB4-719A67F53AE6}" type="VALUE">
                      <a:rPr lang="en-US" sz="1100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defRPr>
                      </a:pPr>
                      <a:t>[VALOR]</a:t>
                    </a:fld>
                    <a:endParaRPr lang="es-CL"/>
                  </a:p>
                </c:rich>
              </c:tx>
              <c:numFmt formatCode="#,##0.0;[White]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90456660442829E-2"/>
                      <c:h val="6.99411892539795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95-44A8-BB8F-A43ADBE7DFE3}"/>
                </c:ext>
              </c:extLst>
            </c:dLbl>
            <c:dLbl>
              <c:idx val="2"/>
              <c:layout>
                <c:manualLayout>
                  <c:x val="-1.1642501061717431E-2"/>
                  <c:y val="6.8569793386254454E-3"/>
                </c:manualLayout>
              </c:layout>
              <c:tx>
                <c:rich>
                  <a:bodyPr/>
                  <a:lstStyle/>
                  <a:p>
                    <a:fld id="{A14DB0D7-B3E1-4F68-A679-4A8A5379D80B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95-44A8-BB8F-A43ADBE7DFE3}"/>
                </c:ext>
              </c:extLst>
            </c:dLbl>
            <c:dLbl>
              <c:idx val="3"/>
              <c:layout>
                <c:manualLayout>
                  <c:x val="-2.7738234207977563E-2"/>
                  <c:y val="-3.4284896693127227E-3"/>
                </c:manualLayout>
              </c:layout>
              <c:tx>
                <c:rich>
                  <a:bodyPr/>
                  <a:lstStyle/>
                  <a:p>
                    <a:fld id="{D9DA7157-B657-4561-9C00-E31968C321AB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95-44A8-BB8F-A43ADBE7DFE3}"/>
                </c:ext>
              </c:extLst>
            </c:dLbl>
            <c:numFmt formatCode="#,##0.0;[White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Ser parte de una causa donde haya responsabilidades diferenciadas entre sus miembros (directiva, coordinadores, voluntarios, etc.)</c:v>
                </c:pt>
                <c:pt idx="1">
                  <c:v>Participar de causas que resultan de una emergencia particular (incendios, inundaciones, etc.)</c:v>
                </c:pt>
                <c:pt idx="2">
                  <c:v>Participar de causas donde haya una institución coordinando (iglesias, municipios, etc.)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-37.299999999999997</c:v>
                </c:pt>
                <c:pt idx="1">
                  <c:v>-42.2</c:v>
                </c:pt>
                <c:pt idx="2">
                  <c:v>-41.7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6-48D3-900A-B1174549D0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generará cambios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Ser parte de una causa donde haya responsabilidades diferenciadas entre sus miembros (directiva, coordinadores, voluntarios, etc.)</c:v>
                </c:pt>
                <c:pt idx="1">
                  <c:v>Participar de causas que resultan de una emergencia particular (incendios, inundaciones, etc.)</c:v>
                </c:pt>
                <c:pt idx="2">
                  <c:v>Participar de causas donde haya una institución coordinando (iglesias, municipios, etc.)</c:v>
                </c:pt>
              </c:strCache>
            </c:strRef>
          </c:cat>
          <c:val>
            <c:numRef>
              <c:f>Hoja1!$C$2:$C$4</c:f>
            </c:numRef>
          </c:val>
          <c:extLst>
            <c:ext xmlns:c16="http://schemas.microsoft.com/office/drawing/2014/chart" uri="{C3380CC4-5D6E-409C-BE32-E72D297353CC}">
              <c16:uniqueId val="{00000002-99D6-48D3-900A-B1174549D0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%2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0136865211582621E-17"/>
                  <c:y val="3.4287596291293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62-42F3-AE20-1EA012CB3A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Ser parte de una causa donde haya responsabilidades diferenciadas entre sus miembros (directiva, coordinadores, voluntarios, etc.)</c:v>
                </c:pt>
                <c:pt idx="1">
                  <c:v>Participar de causas que resultan de una emergencia particular (incendios, inundaciones, etc.)</c:v>
                </c:pt>
                <c:pt idx="2">
                  <c:v>Participar de causas donde haya una institución coordinando (iglesias, municipios, etc.)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57.7</c:v>
                </c:pt>
                <c:pt idx="1">
                  <c:v>44.3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5-44A8-BB8F-A43ADBE7D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173040"/>
        <c:axId val="370173432"/>
      </c:barChart>
      <c:catAx>
        <c:axId val="37017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spcBef>
                <a:spcPts val="0"/>
              </a:spcBef>
              <a:spcAft>
                <a:spcPts val="0"/>
              </a:spcAft>
              <a:defRPr sz="1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defRPr>
            </a:pPr>
            <a:endParaRPr lang="es-CL"/>
          </a:p>
        </c:txPr>
        <c:crossAx val="370173432"/>
        <c:crosses val="autoZero"/>
        <c:auto val="1"/>
        <c:lblAlgn val="ctr"/>
        <c:lblOffset val="100"/>
        <c:noMultiLvlLbl val="0"/>
      </c:catAx>
      <c:valAx>
        <c:axId val="370173432"/>
        <c:scaling>
          <c:orientation val="minMax"/>
          <c:max val="100"/>
          <c:min val="-100"/>
        </c:scaling>
        <c:delete val="1"/>
        <c:axPos val="t"/>
        <c:numFmt formatCode="General" sourceLinked="1"/>
        <c:majorTickMark val="out"/>
        <c:minorTickMark val="none"/>
        <c:tickLblPos val="nextTo"/>
        <c:crossAx val="3701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0.59725</cdr:x>
      <cdr:y>0.65801</cdr:y>
    </cdr:from>
    <cdr:to>
      <cdr:x>0.63495</cdr:x>
      <cdr:y>0.75058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AC7D21D7-A499-5D16-915E-D8863DA48297}"/>
            </a:ext>
          </a:extLst>
        </cdr:cNvPr>
        <cdr:cNvSpPr/>
      </cdr:nvSpPr>
      <cdr:spPr>
        <a:xfrm xmlns:a="http://schemas.openxmlformats.org/drawingml/2006/main">
          <a:off x="5160836" y="2146716"/>
          <a:ext cx="325716" cy="3020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DA57-9276-4BA1-87F2-841A9EA4D5BE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B403-99F4-48B5-A82A-9299C24E1A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7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40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10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76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N en orden gráfico: 1509-1509-1508-1509-1509-1510-1508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45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 en orden gráfico: 1509-1510-1507-1507-1507-1508-1507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236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1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112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98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437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81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231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47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3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81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55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B403-99F4-48B5-A82A-9299C24E1A2B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656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7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0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3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2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8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187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5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2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21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66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10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439C-EBE3-422C-B600-6606D3189B89}" type="datetimeFigureOut">
              <a:rPr lang="es-CL" smtClean="0"/>
              <a:t>04-07-2023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BACC-2F4F-4483-A2A1-AC232D846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3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4" name="1 Marcador de título"/>
          <p:cNvSpPr txBox="1">
            <a:spLocks/>
          </p:cNvSpPr>
          <p:nvPr/>
        </p:nvSpPr>
        <p:spPr>
          <a:xfrm>
            <a:off x="457200" y="820883"/>
            <a:ext cx="6858000" cy="289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Sondeo: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Involucramiento Social y Participación Juvenil Comunitaria</a:t>
            </a:r>
          </a:p>
          <a:p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Un mapeo sobre las preferencias y motivaciones en torno a la participación juvenil</a:t>
            </a:r>
            <a:endParaRPr lang="es-CL" sz="20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592BBD-1393-6CEB-7EA9-D5225E5BB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494893"/>
            <a:ext cx="1841907" cy="8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P5. </a:t>
            </a:r>
            <a:r>
              <a:rPr lang="es-CL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¿En qué tipo de agrupación participas o participaste? MULTIPLE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% Total</a:t>
            </a:r>
            <a:endParaRPr lang="es-CL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51519" y="1170039"/>
            <a:ext cx="8661982" cy="54131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tipo de agrupaciones con mayor mención en que participan o participaron los y las jóvenes son: Centro de alumnos o estudiantes (21%), Junta Vecinal (15%) y Partidos o movimientos políticos (14%), dentro de las agrupaciones con menos menciones se observan Agrupaciones por derechos de las minorías sexuales, Agrupaciones de pueblos originarios y Asociaciones gremial o profesional.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E00727F-E747-4128-9B92-D9BD9235B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394917"/>
              </p:ext>
            </p:extLst>
          </p:nvPr>
        </p:nvGraphicFramePr>
        <p:xfrm>
          <a:off x="230497" y="2463824"/>
          <a:ext cx="8661983" cy="371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C52A0D65-A72C-7679-569A-6F3A3B96599F}"/>
              </a:ext>
            </a:extLst>
          </p:cNvPr>
          <p:cNvSpPr txBox="1"/>
          <p:nvPr/>
        </p:nvSpPr>
        <p:spPr>
          <a:xfrm>
            <a:off x="0" y="5893973"/>
            <a:ext cx="9144000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440 casos. Solo para los/as entrevistados que en la actualidad participan o Han participado alguna vez en agrupaciones político/sociales. En barras 							                           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4667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P6.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¿Cuál es o fue tu principal motivación para participar activamente en esta/as agrupaciones? </a:t>
            </a:r>
            <a:r>
              <a:rPr lang="es-CL" sz="1600" kern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% Total</a:t>
            </a:r>
            <a:endParaRPr lang="es-CL" sz="16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ABB5F7-21DF-42E9-9135-BE0B6D2139A7}"/>
              </a:ext>
            </a:extLst>
          </p:cNvPr>
          <p:cNvSpPr/>
          <p:nvPr/>
        </p:nvSpPr>
        <p:spPr>
          <a:xfrm>
            <a:off x="251518" y="1261241"/>
            <a:ext cx="8640961" cy="56756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principal motivación para participar activamente en agrupaciones político/sociales es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Porque me gusta ayudar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(29%) y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 convicciones políticas, sociales o religiosas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(28%). Entre las motivaciones con menor importancia se encuentra Porque mis amigos participan de la agrupación donde participo (3%) y Para conocer a otras personas (2%). Es posible deducir que las motivaciones principales contienen un carácter altruista.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91C27A-4F01-49E1-8B9B-ADF0606F5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007990"/>
              </p:ext>
            </p:extLst>
          </p:nvPr>
        </p:nvGraphicFramePr>
        <p:xfrm>
          <a:off x="251518" y="2600773"/>
          <a:ext cx="8640961" cy="326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4 CuadroTexto">
            <a:extLst>
              <a:ext uri="{FF2B5EF4-FFF2-40B4-BE49-F238E27FC236}">
                <a16:creationId xmlns:a16="http://schemas.microsoft.com/office/drawing/2014/main" id="{999B778A-5589-52A2-098E-3A4EFB1E7A1E}"/>
              </a:ext>
            </a:extLst>
          </p:cNvPr>
          <p:cNvSpPr txBox="1"/>
          <p:nvPr/>
        </p:nvSpPr>
        <p:spPr>
          <a:xfrm>
            <a:off x="0" y="5893973"/>
            <a:ext cx="9144000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441 casos. Solo para los/as entrevistados que en la actualidad participan o Han participado alguna vez en agrupaciones político/sociales. En barras 							                           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172063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P7. </a:t>
            </a:r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¿Qué sentimientos te despierta participar o haber participado en esta/as agrupaciones?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MÚLTIPLE -% Total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7AA48-CB18-4F37-89B1-C290193E38EA}"/>
              </a:ext>
            </a:extLst>
          </p:cNvPr>
          <p:cNvSpPr/>
          <p:nvPr/>
        </p:nvSpPr>
        <p:spPr>
          <a:xfrm>
            <a:off x="251518" y="1282262"/>
            <a:ext cx="8640961" cy="45426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principales sentimientos que despierta en los y las jóvenes el participar o haber participado en estas agrupaciones son la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Alegría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(37%), el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Optimismo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el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Orgullo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(ambos con 32%) y la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Esperanza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(31%). Los sentimientos con menor mención son: Armonía (9%) y Paz (8%).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BBB899E-6FD9-46EC-9F1C-E2C62F622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113698"/>
              </p:ext>
            </p:extLst>
          </p:nvPr>
        </p:nvGraphicFramePr>
        <p:xfrm>
          <a:off x="251518" y="1981467"/>
          <a:ext cx="8661982" cy="35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4 CuadroTexto">
            <a:extLst>
              <a:ext uri="{FF2B5EF4-FFF2-40B4-BE49-F238E27FC236}">
                <a16:creationId xmlns:a16="http://schemas.microsoft.com/office/drawing/2014/main" id="{3D560EF4-8E72-FB1D-A2F7-819F8D5E375B}"/>
              </a:ext>
            </a:extLst>
          </p:cNvPr>
          <p:cNvSpPr txBox="1"/>
          <p:nvPr/>
        </p:nvSpPr>
        <p:spPr>
          <a:xfrm>
            <a:off x="0" y="5893973"/>
            <a:ext cx="9144000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441 casos. Solo para los/as entrevistados que en la actualidad participan o Han participado alguna vez en agrupaciones político/sociales. En barras 							                           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350498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P8.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¿Qué enseñanzas te deja o te dejó tu participación en esta/s agrupaciones? </a:t>
            </a:r>
          </a:p>
          <a:p>
            <a:pPr lvl="0" algn="ctr"/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(RESPUESTA ESPONTÁNEA)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EFBB4-5C23-871D-A9D6-A65202AB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579" y="1525221"/>
            <a:ext cx="5041784" cy="456518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C901795-E7C3-82B3-3218-309C4350E712}"/>
              </a:ext>
            </a:extLst>
          </p:cNvPr>
          <p:cNvSpPr/>
          <p:nvPr/>
        </p:nvSpPr>
        <p:spPr>
          <a:xfrm>
            <a:off x="251518" y="1149292"/>
            <a:ext cx="8640961" cy="38589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las menciones espontaneas más frecuentes se encuentran: trabajo en equipo, satisfacción, comunidad, conocimiento, ayudar, conocer personas, aprendizajes, experiencias y apoyo.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B40868A1-7459-4FFB-893D-BED07943B78F}"/>
              </a:ext>
            </a:extLst>
          </p:cNvPr>
          <p:cNvSpPr txBox="1"/>
          <p:nvPr/>
        </p:nvSpPr>
        <p:spPr>
          <a:xfrm>
            <a:off x="0" y="6086319"/>
            <a:ext cx="9144000" cy="23083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                       </a:t>
            </a:r>
            <a:r>
              <a:rPr lang="es-ES" sz="900" dirty="0">
                <a:latin typeface="Roboto" panose="02000000000000000000" pitchFamily="2" charset="0"/>
                <a:ea typeface="Roboto" panose="02000000000000000000" pitchFamily="2" charset="0"/>
              </a:rPr>
              <a:t> Muestra: 441 casos. Solo para los/as entrevistados que en la actualidad participan o Han participado alguna vez en agrupaciones político/social</a:t>
            </a:r>
          </a:p>
        </p:txBody>
      </p:sp>
    </p:spTree>
    <p:extLst>
      <p:ext uri="{BB962C8B-B14F-4D97-AF65-F5344CB8AC3E}">
        <p14:creationId xmlns:p14="http://schemas.microsoft.com/office/powerpoint/2010/main" val="220400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/>
          <p:cNvSpPr txBox="1">
            <a:spLocks/>
          </p:cNvSpPr>
          <p:nvPr/>
        </p:nvSpPr>
        <p:spPr>
          <a:xfrm>
            <a:off x="457200" y="1196975"/>
            <a:ext cx="6969512" cy="282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Resultados Módulo 2: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Motivaciones y preferencias de participación social</a:t>
            </a:r>
            <a:endParaRPr lang="es-CL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CC057703-4315-4BB4-B364-C87AC1A8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12" name="2 Marcador de texto">
            <a:extLst>
              <a:ext uri="{FF2B5EF4-FFF2-40B4-BE49-F238E27FC236}">
                <a16:creationId xmlns:a16="http://schemas.microsoft.com/office/drawing/2014/main" id="{DB5C387A-59CE-4D53-908F-CE4B1D3892A1}"/>
              </a:ext>
            </a:extLst>
          </p:cNvPr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1EDD2749-38F4-081F-D0A6-29307F464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661025"/>
            <a:ext cx="1834341" cy="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D1684A-07DC-10DD-C363-7B9365E177A5}"/>
              </a:ext>
            </a:extLst>
          </p:cNvPr>
          <p:cNvSpPr txBox="1"/>
          <p:nvPr/>
        </p:nvSpPr>
        <p:spPr>
          <a:xfrm>
            <a:off x="5514388" y="2682594"/>
            <a:ext cx="30697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Ser parte de una causa que te permita participar virtualmente a través de internet o redes sociales</a:t>
            </a: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Participar de una causa que afecta o tiene impacto para todo el país</a:t>
            </a: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dirty="0"/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Participar de causas que afecten al entorno en el que vivimos</a:t>
            </a: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Participar de causas relacionadas con el bienestar psico-emocional de las personas (acoso callejero, </a:t>
            </a:r>
            <a:r>
              <a:rPr lang="es-CL" sz="1000" kern="100" dirty="0" err="1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body</a:t>
            </a:r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positive, salud mental, etc.)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72540" y="142931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P9.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Evalúa, según tus preferencias, qué tipo de participación te acomoda o preferirías más a la hora de participar socialmente: Preferirías…-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%Total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51519" y="1182464"/>
            <a:ext cx="8661982" cy="85606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las preferencias para el tipo de participación que más acomoda o preferirían los y las entrevistados/as a la hora de participar socialmente, no se observan diferencias significativas en el tipo de participación (presencial o virtual). En la preferencia de causas más locales o globales un 61% prefiere las causas que afectan o impactan al país. En las preferencias del impacto de personas o el entorno un 58% declara causas que afecten al entorno que vivimos. En las preferencias por causas materiales o subjetivas, un 56% declara su preferencia por causas relacionadas con el bienestar psico-emocional de las personas.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E90E367-768A-4105-B8A0-A751AF45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251657"/>
              </p:ext>
            </p:extLst>
          </p:nvPr>
        </p:nvGraphicFramePr>
        <p:xfrm>
          <a:off x="411059" y="2374276"/>
          <a:ext cx="5335400" cy="37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C68C1EF9-3A38-A842-F5CA-DC95212D206B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315482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72540" y="142931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P9.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Evalúa, según tus preferencias, qué tipo de participación te acomoda o preferirías más a la hora de participar socialmente: Preferirías…-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%Total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51519" y="1299910"/>
            <a:ext cx="8661982" cy="58761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las preferencias por el tipo de orgánica en la causa un 58% prefiere una causa que se organice entre personas que tengan todas los mismos roles y responsabilidades. En cuanto a las causas por emergencia o causas más estables en el tiempo, no se observan diferencias significativas. En tanto, con respecto a la coordinación de una causa, la preferencia se centra en causas que no estén coordinadas por alguna institución (49%).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E90E367-768A-4105-B8A0-A751AF45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546092"/>
              </p:ext>
            </p:extLst>
          </p:nvPr>
        </p:nvGraphicFramePr>
        <p:xfrm>
          <a:off x="513188" y="2374276"/>
          <a:ext cx="5166158" cy="37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C68C1EF9-3A38-A842-F5CA-DC95212D206B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D1684A-07DC-10DD-C363-7B9365E177A5}"/>
              </a:ext>
            </a:extLst>
          </p:cNvPr>
          <p:cNvSpPr txBox="1"/>
          <p:nvPr/>
        </p:nvSpPr>
        <p:spPr>
          <a:xfrm>
            <a:off x="5561041" y="2662211"/>
            <a:ext cx="3069771" cy="304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Ser parte de una causa que se organice entre personas que tengan todas los mismos roles y responsabilidades</a:t>
            </a:r>
          </a:p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L" sz="1000" kern="1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Participar de causas que involucran problemas de mediano/largo plazo (movimientos políticos, animalistas, etc.)</a:t>
            </a:r>
          </a:p>
          <a:p>
            <a:endParaRPr lang="es-CL" sz="1000" kern="1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CL" dirty="0"/>
          </a:p>
          <a:p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000" kern="1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Participar de causas que no estén coordinadas por alguna institución</a:t>
            </a:r>
          </a:p>
        </p:txBody>
      </p:sp>
    </p:spTree>
    <p:extLst>
      <p:ext uri="{BB962C8B-B14F-4D97-AF65-F5344CB8AC3E}">
        <p14:creationId xmlns:p14="http://schemas.microsoft.com/office/powerpoint/2010/main" val="385381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P10.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Utilizando una escala de 1 a 5, donde “1” es muy en desacuerdo y “5” muy de acuerdo, ¿qué tan de acuerdo estás tú con las siguientes frases?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%Total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41009" y="1207631"/>
            <a:ext cx="8661982" cy="6897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86% de los y las entrevistados declara estar de acuerdo o muy de acuerdo con que la participación ciudadana debe ser fomentada a temprana edad y un 77% afirma estar de acuerdo o muy de acuerdo con que el estado/gobierno debe abrir los espacios para la participación activa de las personas jóvenes en política, en contraposición un 49% de los y las jóvenes estar muy en desacuerdo o en desacuerdo con que en Chile hay suficientes espacios de participación para los y las jóvenes en los temas que los afectan.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E90E367-768A-4105-B8A0-A751AF45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874882"/>
              </p:ext>
            </p:extLst>
          </p:nvPr>
        </p:nvGraphicFramePr>
        <p:xfrm>
          <a:off x="251519" y="2374276"/>
          <a:ext cx="8640961" cy="37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006C5C48-7263-BE66-977B-28DF932C10DA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C3A10D8-3AEE-22D2-FB7E-AB022F360333}"/>
              </a:ext>
            </a:extLst>
          </p:cNvPr>
          <p:cNvSpPr/>
          <p:nvPr/>
        </p:nvSpPr>
        <p:spPr>
          <a:xfrm>
            <a:off x="6425967" y="2894203"/>
            <a:ext cx="385894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E697A38-0195-D934-9340-2A552249C8D2}"/>
              </a:ext>
            </a:extLst>
          </p:cNvPr>
          <p:cNvSpPr/>
          <p:nvPr/>
        </p:nvSpPr>
        <p:spPr>
          <a:xfrm>
            <a:off x="3633831" y="5605245"/>
            <a:ext cx="350940" cy="302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6A89203-CDB0-CC80-5749-E94E70C00FD9}"/>
              </a:ext>
            </a:extLst>
          </p:cNvPr>
          <p:cNvSpPr/>
          <p:nvPr/>
        </p:nvSpPr>
        <p:spPr>
          <a:xfrm>
            <a:off x="6670646" y="3432497"/>
            <a:ext cx="385894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62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/>
          <p:cNvSpPr txBox="1">
            <a:spLocks/>
          </p:cNvSpPr>
          <p:nvPr/>
        </p:nvSpPr>
        <p:spPr>
          <a:xfrm>
            <a:off x="457199" y="1196975"/>
            <a:ext cx="8434874" cy="282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Resultados Módulo 3: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Obstáculos y posibilidades de participación</a:t>
            </a:r>
            <a:endParaRPr lang="es-CL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CC057703-4315-4BB4-B364-C87AC1A8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12" name="2 Marcador de texto">
            <a:extLst>
              <a:ext uri="{FF2B5EF4-FFF2-40B4-BE49-F238E27FC236}">
                <a16:creationId xmlns:a16="http://schemas.microsoft.com/office/drawing/2014/main" id="{DB5C387A-59CE-4D53-908F-CE4B1D3892A1}"/>
              </a:ext>
            </a:extLst>
          </p:cNvPr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05C8E93-282C-C327-1E0E-765C9464B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753344"/>
            <a:ext cx="1834341" cy="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6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P11.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Utilizando una escala de 1 a 5, donde “1” es muy en desacuerdo y “5” muy de acuerdo, ¿qué tan de acuerdo estás tú con las siguientes frases?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%Total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51519" y="1199242"/>
            <a:ext cx="8661982" cy="58761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mitad de los y las jóvenes entrevistados está de acuerdo o muy de acuerdo con que hoy en día, las y los jóvenes pueden influir en las decisiones importantes del país. En contraposición a un 55% que declara estar muy en desacuerdo o en desacuerdo con que en general, la opinión de los y las jóvenes es escuchada por las autoridades políticas.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E90E367-768A-4105-B8A0-A751AF45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457156"/>
              </p:ext>
            </p:extLst>
          </p:nvPr>
        </p:nvGraphicFramePr>
        <p:xfrm>
          <a:off x="251519" y="2374276"/>
          <a:ext cx="8640961" cy="37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006C5C48-7263-BE66-977B-28DF932C10DA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1.511casos. 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57272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89192"/>
              </p:ext>
            </p:extLst>
          </p:nvPr>
        </p:nvGraphicFramePr>
        <p:xfrm>
          <a:off x="251520" y="1251311"/>
          <a:ext cx="8640960" cy="4710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948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Técnica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Encuestas Telefónicas </a:t>
                      </a:r>
                      <a:r>
                        <a:rPr lang="es-MX" sz="1300" kern="120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con CATI.</a:t>
                      </a:r>
                      <a:endParaRPr lang="es-MX" sz="1300" kern="1200" dirty="0">
                        <a:ln w="18415" cmpd="sng">
                          <a:noFill/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07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Universo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Personas que disponen de teléfono en 107 comunas del país, hombres y mujeres, entre 15 y 29 años.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374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Muestreo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Probabilístico con selección aleatoria de registros y por cuotas de sexo, edad y comuna a nivel de entrevistados.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797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Marco Muestral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Registro de teléfonos generados a partir de sistema RDD que cubre telefonía fija y celular.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48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1.511 casos.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807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+/- 2,5 puntos porcentuales bajo muestreo aleatorio simple en todas sus etapas y con varianza máxima.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177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Ponderación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Los datos fueron ponderados por región, sexo, edad y nivel socioeconómico, de acuerdo a los datos del Censo 2017 a través del procedimiento ranking.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089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300" kern="1200" spc="0" dirty="0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Fecha de Terreno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300" kern="1200" dirty="0">
                          <a:ln w="18415" cmpd="sng">
                            <a:noFill/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02 de junio al 14 de junio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48392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Ficha Metodológica</a:t>
            </a:r>
          </a:p>
        </p:txBody>
      </p:sp>
    </p:spTree>
    <p:extLst>
      <p:ext uri="{BB962C8B-B14F-4D97-AF65-F5344CB8AC3E}">
        <p14:creationId xmlns:p14="http://schemas.microsoft.com/office/powerpoint/2010/main" val="3181705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P12. </a:t>
            </a:r>
            <a:r>
              <a:rPr lang="es-CL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En general, ¿cuáles son los principales obstáculos para que las y los jóvenes participen y se involucren activamente en causas sociales?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MÚLTIPLE % Total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7AA48-CB18-4F37-89B1-C290193E38EA}"/>
              </a:ext>
            </a:extLst>
          </p:cNvPr>
          <p:cNvSpPr/>
          <p:nvPr/>
        </p:nvSpPr>
        <p:spPr>
          <a:xfrm>
            <a:off x="251518" y="1282262"/>
            <a:ext cx="8640961" cy="43748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Dentro de los principales obstáculos para que los y las jóvenes participen y se involucren activamente en causas sociales se mencionan: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interés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(55%) y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información sobre las causas sociales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(47%).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BBB899E-6FD9-46EC-9F1C-E2C62F622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52282"/>
              </p:ext>
            </p:extLst>
          </p:nvPr>
        </p:nvGraphicFramePr>
        <p:xfrm>
          <a:off x="251518" y="2526752"/>
          <a:ext cx="8661982" cy="35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4 CuadroTexto">
            <a:extLst>
              <a:ext uri="{FF2B5EF4-FFF2-40B4-BE49-F238E27FC236}">
                <a16:creationId xmlns:a16="http://schemas.microsoft.com/office/drawing/2014/main" id="{3711801E-9CA9-24CF-CCCF-7C14B0D547C9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323407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P13. </a:t>
            </a:r>
            <a:r>
              <a:rPr lang="es-CL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 ahora, en tu caso, ¿cuáles son los principales obstáculos que tú has tenido a la hora de involucrarte   activamente en causas sociales?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MÚLTIPLE % Total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7AA48-CB18-4F37-89B1-C290193E38EA}"/>
              </a:ext>
            </a:extLst>
          </p:cNvPr>
          <p:cNvSpPr/>
          <p:nvPr/>
        </p:nvSpPr>
        <p:spPr>
          <a:xfrm>
            <a:off x="251518" y="1282261"/>
            <a:ext cx="8640961" cy="49620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Dentro de los principales obstáculos para que los y las jóvenes participen y se involucren activamente en causas sociales se mencionan: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tiempo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(64%) y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información sobre las causas sociales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(25%). Interesante observar el efecto “los otro” y “yo” en donde se diferencian los principales obstáculos.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BBB899E-6FD9-46EC-9F1C-E2C62F622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820064"/>
              </p:ext>
            </p:extLst>
          </p:nvPr>
        </p:nvGraphicFramePr>
        <p:xfrm>
          <a:off x="251518" y="2508329"/>
          <a:ext cx="7936136" cy="35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4 CuadroTexto">
            <a:extLst>
              <a:ext uri="{FF2B5EF4-FFF2-40B4-BE49-F238E27FC236}">
                <a16:creationId xmlns:a16="http://schemas.microsoft.com/office/drawing/2014/main" id="{3711801E-9CA9-24CF-CCCF-7C14B0D547C9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59100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/>
          <p:cNvSpPr txBox="1">
            <a:spLocks/>
          </p:cNvSpPr>
          <p:nvPr/>
        </p:nvSpPr>
        <p:spPr>
          <a:xfrm>
            <a:off x="457199" y="1196975"/>
            <a:ext cx="8434874" cy="282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Resultados Módulo 4: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Conocimiento y evaluación de las políticas públicas a nivel territorial (Municipal)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CC057703-4315-4BB4-B364-C87AC1A8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12" name="2 Marcador de texto">
            <a:extLst>
              <a:ext uri="{FF2B5EF4-FFF2-40B4-BE49-F238E27FC236}">
                <a16:creationId xmlns:a16="http://schemas.microsoft.com/office/drawing/2014/main" id="{DB5C387A-59CE-4D53-908F-CE4B1D3892A1}"/>
              </a:ext>
            </a:extLst>
          </p:cNvPr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646639A-2EE3-7EF2-B13A-784488F2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753344"/>
            <a:ext cx="1834341" cy="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7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P14.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CL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¿Cómo</a:t>
            </a:r>
            <a:r>
              <a:rPr lang="es-CL" sz="16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 crees tú que podrías contribuir en la solución de los problemas de tu comuna? </a:t>
            </a:r>
          </a:p>
          <a:p>
            <a:pPr lvl="0" algn="ctr"/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(RESPUESTA ESPONTÁNEA)</a:t>
            </a:r>
          </a:p>
        </p:txBody>
      </p:sp>
      <p:pic>
        <p:nvPicPr>
          <p:cNvPr id="3" name="Imagen 2" descr="Texto">
            <a:extLst>
              <a:ext uri="{FF2B5EF4-FFF2-40B4-BE49-F238E27FC236}">
                <a16:creationId xmlns:a16="http://schemas.microsoft.com/office/drawing/2014/main" id="{B8D29965-C747-C128-3B8D-772FCF80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5" y="1808819"/>
            <a:ext cx="5478011" cy="420607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14989DA-7D59-0BA4-BFAC-8E6DF5886479}"/>
              </a:ext>
            </a:extLst>
          </p:cNvPr>
          <p:cNvSpPr/>
          <p:nvPr/>
        </p:nvSpPr>
        <p:spPr>
          <a:xfrm>
            <a:off x="251518" y="1215149"/>
            <a:ext cx="8640961" cy="42909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menciones espontaneas con más frecuencia son: participación, información, organización, ideas para aportar, aportar a través de los estudios, debatiendo, creando espacios, dialogo, respeto.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52A6FF7B-1831-1952-0AB8-8974D92C2779}"/>
              </a:ext>
            </a:extLst>
          </p:cNvPr>
          <p:cNvSpPr txBox="1"/>
          <p:nvPr/>
        </p:nvSpPr>
        <p:spPr>
          <a:xfrm>
            <a:off x="6441293" y="6078531"/>
            <a:ext cx="2685931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Muestra: 1.511 casos </a:t>
            </a:r>
          </a:p>
        </p:txBody>
      </p:sp>
    </p:spTree>
    <p:extLst>
      <p:ext uri="{BB962C8B-B14F-4D97-AF65-F5344CB8AC3E}">
        <p14:creationId xmlns:p14="http://schemas.microsoft.com/office/powerpoint/2010/main" val="270860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P15. </a:t>
            </a:r>
            <a:r>
              <a:rPr lang="es-CL" sz="16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¿Con qué tipo de organización te sentirías más cómodo/a realizando acciones de ayuda a la comunidad en tu comuna?</a:t>
            </a:r>
            <a:r>
              <a:rPr lang="es-CL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% Total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7AA48-CB18-4F37-89B1-C290193E38EA}"/>
              </a:ext>
            </a:extLst>
          </p:cNvPr>
          <p:cNvSpPr/>
          <p:nvPr/>
        </p:nvSpPr>
        <p:spPr>
          <a:xfrm>
            <a:off x="251518" y="1282261"/>
            <a:ext cx="8640961" cy="5465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agrupaciones de protección y defensa de animales (23%) son el tipo de organización que más cómodo/a se sentirían los y las jóvenes en acciones para ayuda a la comunidad, seguido por junta de vecinos y grupo ecologista o ambientalista, entre la menos mencionada se encuentra la Iglesia.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BBB899E-6FD9-46EC-9F1C-E2C62F622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215281"/>
              </p:ext>
            </p:extLst>
          </p:nvPr>
        </p:nvGraphicFramePr>
        <p:xfrm>
          <a:off x="251518" y="2526752"/>
          <a:ext cx="8661982" cy="35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4 CuadroTexto">
            <a:extLst>
              <a:ext uri="{FF2B5EF4-FFF2-40B4-BE49-F238E27FC236}">
                <a16:creationId xmlns:a16="http://schemas.microsoft.com/office/drawing/2014/main" id="{3711801E-9CA9-24CF-CCCF-7C14B0D547C9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344DE14-6BE9-4D6D-ED16-87CFA76BC6FC}"/>
              </a:ext>
            </a:extLst>
          </p:cNvPr>
          <p:cNvSpPr/>
          <p:nvPr/>
        </p:nvSpPr>
        <p:spPr>
          <a:xfrm>
            <a:off x="4346896" y="5638801"/>
            <a:ext cx="350940" cy="302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13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s-CL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P16. ¿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 tu municipio tuviese iniciativas en materia juvenil, ¿qué tan dispuesto estarías de trabajar en algunas de estas iniciativas? % Total</a:t>
            </a: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72540" y="1186143"/>
            <a:ext cx="8661982" cy="44971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cuanto a la disposición a participar, prácticamente la mitad de los y las jóvenes consultados trabajaría en iniciativas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Ambientales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Culturales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En tanto que nuevamente las iniciativas religiosas son las que se observan con un alto porcentaje de nada dispuesto a trabajar por ellas (47%).</a:t>
            </a:r>
            <a:endParaRPr lang="es-CL" sz="1000" b="1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01F3AC28-0850-4F5A-98AF-76C56C87988D}"/>
              </a:ext>
            </a:extLst>
          </p:cNvPr>
          <p:cNvSpPr txBox="1"/>
          <p:nvPr/>
        </p:nvSpPr>
        <p:spPr>
          <a:xfrm>
            <a:off x="4058817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Muestra: 1.511 casos. En barras se omiten categorías ‘Ns-Nr’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505387C-46F0-1528-CC40-8AE6D637B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536340"/>
              </p:ext>
            </p:extLst>
          </p:nvPr>
        </p:nvGraphicFramePr>
        <p:xfrm>
          <a:off x="251519" y="2374276"/>
          <a:ext cx="8640961" cy="37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5F3929EA-1804-2AC2-1B49-2C2107ADA20F}"/>
              </a:ext>
            </a:extLst>
          </p:cNvPr>
          <p:cNvSpPr/>
          <p:nvPr/>
        </p:nvSpPr>
        <p:spPr>
          <a:xfrm>
            <a:off x="7459215" y="5605245"/>
            <a:ext cx="350940" cy="302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248635B-04BD-EEAF-6B52-2D9F9D4DDB92}"/>
              </a:ext>
            </a:extLst>
          </p:cNvPr>
          <p:cNvSpPr/>
          <p:nvPr/>
        </p:nvSpPr>
        <p:spPr>
          <a:xfrm>
            <a:off x="4749568" y="2929154"/>
            <a:ext cx="350940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1836E89-D2B4-6AD7-2A9D-61E69FC01373}"/>
              </a:ext>
            </a:extLst>
          </p:cNvPr>
          <p:cNvSpPr/>
          <p:nvPr/>
        </p:nvSpPr>
        <p:spPr>
          <a:xfrm>
            <a:off x="4675465" y="3459059"/>
            <a:ext cx="350940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3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P17.</a:t>
            </a:r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¿Por qué no estarías dispuesto en participar? % Total</a:t>
            </a: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ABB5F7-21DF-42E9-9135-BE0B6D2139A7}"/>
              </a:ext>
            </a:extLst>
          </p:cNvPr>
          <p:cNvSpPr/>
          <p:nvPr/>
        </p:nvSpPr>
        <p:spPr>
          <a:xfrm>
            <a:off x="251518" y="1261240"/>
            <a:ext cx="8640961" cy="42494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las razones para no estar dispuestos a trabajar en las instancias mencionadas anteriormente se encuentra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me interesa el tema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(54%) y no estoy capacitado/a para participar (15%).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91C27A-4F01-49E1-8B9B-ADF0606F5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373739"/>
              </p:ext>
            </p:extLst>
          </p:nvPr>
        </p:nvGraphicFramePr>
        <p:xfrm>
          <a:off x="251518" y="2625940"/>
          <a:ext cx="8640961" cy="326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A6797D2B-FD89-21FE-D778-0927C7CAEC21}"/>
              </a:ext>
            </a:extLst>
          </p:cNvPr>
          <p:cNvSpPr txBox="1"/>
          <p:nvPr/>
        </p:nvSpPr>
        <p:spPr>
          <a:xfrm>
            <a:off x="2640543" y="6064429"/>
            <a:ext cx="6635432" cy="4308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Muestra: 982 casos. Solo para los que declaran No estar dispuestos en trabajar en alguna iniciativa.</a:t>
            </a:r>
          </a:p>
          <a:p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236773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4" name="1 Marcador de título"/>
          <p:cNvSpPr txBox="1">
            <a:spLocks/>
          </p:cNvSpPr>
          <p:nvPr/>
        </p:nvSpPr>
        <p:spPr>
          <a:xfrm>
            <a:off x="457200" y="1196975"/>
            <a:ext cx="6858000" cy="2519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Sondeo: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Preferencias y motivaciones en torno a la participación juvenil</a:t>
            </a: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41A946FC-81B1-5554-011B-2D03A5CF5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94" y="5631587"/>
            <a:ext cx="1834341" cy="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0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Síntesis del sondeo 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91AFA5E2-3B30-406C-8EF0-5BF9946C1ED7}"/>
              </a:ext>
            </a:extLst>
          </p:cNvPr>
          <p:cNvSpPr/>
          <p:nvPr/>
        </p:nvSpPr>
        <p:spPr>
          <a:xfrm>
            <a:off x="251518" y="1018428"/>
            <a:ext cx="8640961" cy="5046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89% de los y las jóvenes consultados declara no participar en alguna agrupación político social,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solo un 11% afirma participación en la actualidad.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89% de los y las jóvenes consultados participaría activamente en alguna causa o postura de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protección de los animales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seguida por la causa de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defensa a los trabajadores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(89%).</a:t>
            </a:r>
          </a:p>
          <a:p>
            <a:pPr algn="just"/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principal motivación para participar activamente en agrupaciones político/sociales es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Porque me gusta ayudar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(29%) y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 convicciones políticas, sociales o religiosas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(28%).</a:t>
            </a:r>
          </a:p>
          <a:p>
            <a:pPr algn="just"/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principales sentimientos que despierta en los y las jóvenes el participar o haber participado en estas agrupaciones son la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Alegría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(37%), el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Optimismo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el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Orgullo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(32% ambos).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86% de los y las entrevistados declara estar de acuerdo o muy de acuerdo con que la participación ciudadana debe ser fomentada a temprana edad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un 77% afirma estar de acuerdo o muy de acuerdo con que el estado/gobierno debe abrir los espacios para la participación activa de las personas jóvenes en política.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mitad de los y las jóvenes entrevistados está de acuerdo o muy de acuerdo con que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hoy en día, las y los jóvenes pueden influir en las decisiones importantes del país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En contraposición a un 55% que declara estar muy en desacuerdo o en desacuerdo con que en general, la opinión de los y las jóvenes es escuchada por las autoridades políticas.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Dentro de los principales obstáculos para que los y las jóvenes participen y se involucren activamente en causas sociales se mencionan: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interés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(55%) y </a:t>
            </a: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información sobre las causas sociales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(47%).</a:t>
            </a:r>
          </a:p>
          <a:p>
            <a:pPr algn="just"/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agrupaciones de protección y defensa de animales </a:t>
            </a:r>
            <a:r>
              <a:rPr lang="es-CL" sz="12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(23%) son el tipo de organización que más cómodo/a se sentirían los y las jóvenes en acciones para ayuda a la comunidad, seguido por junta de vecinos y grupo ecologista o ambientalista, entre la menos mencionada se encuentra la Iglesia (4%).</a:t>
            </a:r>
          </a:p>
          <a:p>
            <a:pPr algn="just"/>
            <a:endParaRPr lang="es-CL" sz="1200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Ficha Metodológica</a:t>
            </a:r>
          </a:p>
        </p:txBody>
      </p:sp>
      <p:graphicFrame>
        <p:nvGraphicFramePr>
          <p:cNvPr id="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11777"/>
              </p:ext>
            </p:extLst>
          </p:nvPr>
        </p:nvGraphicFramePr>
        <p:xfrm>
          <a:off x="4644008" y="1238313"/>
          <a:ext cx="4344717" cy="1097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5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Distribución por Sexo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Sexo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No 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Hombre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Mujer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9563"/>
              </p:ext>
            </p:extLst>
          </p:nvPr>
        </p:nvGraphicFramePr>
        <p:xfrm>
          <a:off x="4644000" y="2839448"/>
          <a:ext cx="4344720" cy="13801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57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461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Distribución por Grupo de Edad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Rangos de edad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 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15-19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25-29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131"/>
              </p:ext>
            </p:extLst>
          </p:nvPr>
        </p:nvGraphicFramePr>
        <p:xfrm>
          <a:off x="4644004" y="4699796"/>
          <a:ext cx="4344716" cy="1371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7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Distribución por Nivel Socioeconómico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NSE</a:t>
                      </a:r>
                      <a:endParaRPr lang="es-ES" sz="1200" b="1" dirty="0">
                        <a:solidFill>
                          <a:srgbClr val="1F4E79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 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Alto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Medio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Bajo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2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17644"/>
              </p:ext>
            </p:extLst>
          </p:nvPr>
        </p:nvGraphicFramePr>
        <p:xfrm>
          <a:off x="467545" y="1221051"/>
          <a:ext cx="3948045" cy="50754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761"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Distribución regional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1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No 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Verdana" panose="020B060403050404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Tarapacá</a:t>
                      </a:r>
                      <a:endParaRPr lang="es-ES" sz="900" b="0" kern="1200" dirty="0">
                        <a:solidFill>
                          <a:srgbClr val="1F4E79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Antofagasta</a:t>
                      </a:r>
                      <a:endParaRPr lang="es-ES" sz="900" b="0" kern="1200" dirty="0">
                        <a:solidFill>
                          <a:srgbClr val="1F4E79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Atacama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Coquimbo</a:t>
                      </a:r>
                      <a:endParaRPr lang="es-ES" sz="900" b="0" kern="1200" dirty="0">
                        <a:solidFill>
                          <a:srgbClr val="1F4E79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Valparaíso</a:t>
                      </a:r>
                      <a:endParaRPr lang="es-ES" sz="900" b="0" kern="1200" dirty="0">
                        <a:solidFill>
                          <a:srgbClr val="1F4E79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del Libertador General Bernardo O'Higgins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del Maule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del Biobío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La Araucanía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Los Lagos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Aysén del General Carlos Ibáñez del Campo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Magallanes y de la Antártica Chilena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Metropolitana de Santiago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Los Ríos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Arica y Parinacota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98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9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Región de Ñuble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0" kern="1200" dirty="0">
                          <a:solidFill>
                            <a:srgbClr val="1F4E79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529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24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/>
          <p:cNvSpPr txBox="1">
            <a:spLocks/>
          </p:cNvSpPr>
          <p:nvPr/>
        </p:nvSpPr>
        <p:spPr>
          <a:xfrm>
            <a:off x="457200" y="1196975"/>
            <a:ext cx="6969512" cy="282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rgbClr val="003399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Resultados Módulo 1:</a:t>
            </a:r>
            <a:br>
              <a:rPr lang="es-MX" sz="4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Mapeo de la participación juvenil</a:t>
            </a:r>
            <a:endParaRPr lang="es-CL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44931" y="0"/>
            <a:ext cx="1199069" cy="914400"/>
          </a:xfrm>
          <a:prstGeom prst="rect">
            <a:avLst/>
          </a:prstGeom>
          <a:solidFill>
            <a:srgbClr val="EF4144"/>
          </a:solidFill>
          <a:ln>
            <a:solidFill>
              <a:srgbClr val="EF4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124131" y="0"/>
            <a:ext cx="820800" cy="914400"/>
          </a:xfrm>
          <a:prstGeom prst="rect">
            <a:avLst/>
          </a:prstGeom>
          <a:solidFill>
            <a:srgbClr val="006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8613"/>
          <a:stretch/>
        </p:blipFill>
        <p:spPr>
          <a:xfrm>
            <a:off x="218365" y="5631587"/>
            <a:ext cx="2197290" cy="964361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CC057703-4315-4BB4-B364-C87AC1A81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58006"/>
            <a:ext cx="6858000" cy="602946"/>
          </a:xfrm>
        </p:spPr>
        <p:txBody>
          <a:bodyPr>
            <a:normAutofit/>
          </a:bodyPr>
          <a:lstStyle/>
          <a:p>
            <a:pPr algn="l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Instituto Nacional de la Juventud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Junio 2023</a:t>
            </a:r>
          </a:p>
        </p:txBody>
      </p:sp>
      <p:sp>
        <p:nvSpPr>
          <p:cNvPr id="12" name="2 Marcador de texto">
            <a:extLst>
              <a:ext uri="{FF2B5EF4-FFF2-40B4-BE49-F238E27FC236}">
                <a16:creationId xmlns:a16="http://schemas.microsoft.com/office/drawing/2014/main" id="{DB5C387A-59CE-4D53-908F-CE4B1D3892A1}"/>
              </a:ext>
            </a:extLst>
          </p:cNvPr>
          <p:cNvSpPr txBox="1">
            <a:spLocks/>
          </p:cNvSpPr>
          <p:nvPr/>
        </p:nvSpPr>
        <p:spPr>
          <a:xfrm>
            <a:off x="457200" y="3716338"/>
            <a:ext cx="6480000" cy="74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353A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Jóvenes entre 15 y 29 años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52C6740-59A8-4DE1-9C5A-01368CE1B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00" y="5657013"/>
            <a:ext cx="1834341" cy="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P1 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</a:t>
            </a:r>
            <a:r>
              <a:rPr lang="es-CL" sz="1600" kern="1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Q</a:t>
            </a:r>
            <a:r>
              <a:rPr lang="es-CL" sz="16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ué tanto interés tienes por participar en agrupaciones político y/o social en el ámbito…? % Total</a:t>
            </a: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72540" y="1135810"/>
            <a:ext cx="8661982" cy="520276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términos generales los y las jóvenes declaran interés por participar en agrupaciones político y/o sociales, específicamente en ámbitos más globales que particulares. Un 39% afirma su interés en agrupaciones a nivel país y un 38% participaría en agrupaciones colectivas de distinta naturaleza. En contraposición al poco o nada interés en agrupaciones de carácter local como barrio o comunidad.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E90E367-768A-4105-B8A0-A751AF450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825756"/>
              </p:ext>
            </p:extLst>
          </p:nvPr>
        </p:nvGraphicFramePr>
        <p:xfrm>
          <a:off x="251519" y="2133000"/>
          <a:ext cx="8770626" cy="388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4 CuadroTexto">
            <a:extLst>
              <a:ext uri="{FF2B5EF4-FFF2-40B4-BE49-F238E27FC236}">
                <a16:creationId xmlns:a16="http://schemas.microsoft.com/office/drawing/2014/main" id="{01F3AC28-0850-4F5A-98AF-76C56C87988D}"/>
              </a:ext>
            </a:extLst>
          </p:cNvPr>
          <p:cNvSpPr txBox="1"/>
          <p:nvPr/>
        </p:nvSpPr>
        <p:spPr>
          <a:xfrm>
            <a:off x="4285320" y="6078531"/>
            <a:ext cx="4854684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     </a:t>
            </a:r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1.511 casos. En barras se omiten categorías ‘Ns-Nr’</a:t>
            </a:r>
          </a:p>
        </p:txBody>
      </p:sp>
    </p:spTree>
    <p:extLst>
      <p:ext uri="{BB962C8B-B14F-4D97-AF65-F5344CB8AC3E}">
        <p14:creationId xmlns:p14="http://schemas.microsoft.com/office/powerpoint/2010/main" val="378544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P2. </a:t>
            </a:r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¿Actualmente participas en alguna agrupación político social?</a:t>
            </a:r>
          </a:p>
          <a:p>
            <a:pPr algn="ctr"/>
            <a:r>
              <a:rPr lang="es-CL" sz="1600" kern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% Total</a:t>
            </a:r>
            <a:endParaRPr lang="es-CL" sz="16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ABB5F7-21DF-42E9-9135-BE0B6D2139A7}"/>
              </a:ext>
            </a:extLst>
          </p:cNvPr>
          <p:cNvSpPr/>
          <p:nvPr/>
        </p:nvSpPr>
        <p:spPr>
          <a:xfrm>
            <a:off x="251518" y="1261240"/>
            <a:ext cx="8640961" cy="42494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89% de los y las jóvenes consultados declara no participar en alguna agrupación político social, solo un 11% afirma participación en la actualidad.</a:t>
            </a:r>
          </a:p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observa un leve aumento en la participación activa en el segmento etario de 20-24 años, en estratos más altos y regiones del país.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91C27A-4F01-49E1-8B9B-ADF0606F5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8698"/>
              </p:ext>
            </p:extLst>
          </p:nvPr>
        </p:nvGraphicFramePr>
        <p:xfrm>
          <a:off x="251518" y="2600773"/>
          <a:ext cx="8640961" cy="326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4 CuadroTexto">
            <a:extLst>
              <a:ext uri="{FF2B5EF4-FFF2-40B4-BE49-F238E27FC236}">
                <a16:creationId xmlns:a16="http://schemas.microsoft.com/office/drawing/2014/main" id="{18638D73-BB6B-985F-193E-14197AD56722}"/>
              </a:ext>
            </a:extLst>
          </p:cNvPr>
          <p:cNvSpPr txBox="1"/>
          <p:nvPr/>
        </p:nvSpPr>
        <p:spPr>
          <a:xfrm>
            <a:off x="4276931" y="6078531"/>
            <a:ext cx="4854684" cy="24622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            Muestra: 1.511 casos. En barras se omiten categorías ‘Ns-Nr’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C7D21D7-A499-5D16-915E-D8863DA48297}"/>
              </a:ext>
            </a:extLst>
          </p:cNvPr>
          <p:cNvSpPr/>
          <p:nvPr/>
        </p:nvSpPr>
        <p:spPr>
          <a:xfrm>
            <a:off x="3733101" y="4723002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5E213B1-A4FF-012F-BBF9-8641E6300A78}"/>
              </a:ext>
            </a:extLst>
          </p:cNvPr>
          <p:cNvSpPr/>
          <p:nvPr/>
        </p:nvSpPr>
        <p:spPr>
          <a:xfrm>
            <a:off x="5940806" y="4749567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270A7F9-6EA4-04AD-BE13-73B63782C230}"/>
              </a:ext>
            </a:extLst>
          </p:cNvPr>
          <p:cNvSpPr/>
          <p:nvPr/>
        </p:nvSpPr>
        <p:spPr>
          <a:xfrm>
            <a:off x="8189058" y="4716011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774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P3 </a:t>
            </a:r>
            <a:r>
              <a:rPr lang="es-CL" sz="16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¿Participarías activamente en alguna de las siguientes posturas o causas? 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% Total</a:t>
            </a:r>
            <a:endParaRPr lang="es-C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23B4C-16EC-4BBC-A3F1-562A7DB778EF}"/>
              </a:ext>
            </a:extLst>
          </p:cNvPr>
          <p:cNvSpPr/>
          <p:nvPr/>
        </p:nvSpPr>
        <p:spPr>
          <a:xfrm>
            <a:off x="251519" y="1135809"/>
            <a:ext cx="8661982" cy="69299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89% de los y las jóvenes consultados participaría activamente en alguna causa o postura de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protección de los animales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seguida por la causa de </a:t>
            </a:r>
            <a:r>
              <a:rPr lang="es-CL" sz="1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defensa a los trabajadores </a:t>
            </a:r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(89%).</a:t>
            </a:r>
          </a:p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las posturas o causas con menor adherencia a la participación activa se encuentran feminismo (40%), defensa de las tradiciones y valores religiosos (38%).</a:t>
            </a:r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01F3AC28-0850-4F5A-98AF-76C56C87988D}"/>
              </a:ext>
            </a:extLst>
          </p:cNvPr>
          <p:cNvSpPr txBox="1"/>
          <p:nvPr/>
        </p:nvSpPr>
        <p:spPr>
          <a:xfrm>
            <a:off x="369116" y="6044975"/>
            <a:ext cx="8770626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</a:t>
            </a:r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1.320 casos. Solo para los que NO han participado en alguna agrupación político social. En barras se omiten categorías ‘Ns-Nr’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D25887E-7A0E-E910-B128-D354DE0CC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861797"/>
              </p:ext>
            </p:extLst>
          </p:nvPr>
        </p:nvGraphicFramePr>
        <p:xfrm>
          <a:off x="251519" y="2196318"/>
          <a:ext cx="8770626" cy="388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792BF170-38A2-7496-7A1D-C1CD8368E850}"/>
              </a:ext>
            </a:extLst>
          </p:cNvPr>
          <p:cNvSpPr/>
          <p:nvPr/>
        </p:nvSpPr>
        <p:spPr>
          <a:xfrm>
            <a:off x="7675927" y="5033394"/>
            <a:ext cx="342498" cy="32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4031B39-A572-3B4E-D80F-FBB768D74037}"/>
              </a:ext>
            </a:extLst>
          </p:cNvPr>
          <p:cNvSpPr/>
          <p:nvPr/>
        </p:nvSpPr>
        <p:spPr>
          <a:xfrm>
            <a:off x="7710881" y="5378741"/>
            <a:ext cx="342498" cy="32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47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6" y="6324752"/>
            <a:ext cx="1069774" cy="492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8" b="30745"/>
          <a:stretch/>
        </p:blipFill>
        <p:spPr>
          <a:xfrm>
            <a:off x="251519" y="6308936"/>
            <a:ext cx="1181495" cy="4880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19" y="158320"/>
            <a:ext cx="8640961" cy="7779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P4. </a:t>
            </a:r>
            <a:r>
              <a:rPr lang="es-CL" sz="16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¿Alguna vez has participado de alguna agrupación político social?</a:t>
            </a:r>
          </a:p>
          <a:p>
            <a:pPr algn="ctr"/>
            <a:r>
              <a:rPr lang="es-CL" sz="1600" kern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% Total</a:t>
            </a:r>
            <a:endParaRPr lang="es-CL" sz="16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ABB5F7-21DF-42E9-9135-BE0B6D2139A7}"/>
              </a:ext>
            </a:extLst>
          </p:cNvPr>
          <p:cNvSpPr/>
          <p:nvPr/>
        </p:nvSpPr>
        <p:spPr>
          <a:xfrm>
            <a:off x="251518" y="1261241"/>
            <a:ext cx="8640961" cy="38300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CL" sz="1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 la participación alguna vez en agrupaciones político sociales, solo el 17% de los y las entrevistados/as declara Sí haber participado, mientras que un 83% afirma No haber participado en agrupaciones. Se destaca un leve aumento de participación en hombres, nivel socioeconómico alto y RM.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91C27A-4F01-49E1-8B9B-ADF0606F5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108671"/>
              </p:ext>
            </p:extLst>
          </p:nvPr>
        </p:nvGraphicFramePr>
        <p:xfrm>
          <a:off x="251518" y="2600773"/>
          <a:ext cx="8640961" cy="326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4 CuadroTexto">
            <a:extLst>
              <a:ext uri="{FF2B5EF4-FFF2-40B4-BE49-F238E27FC236}">
                <a16:creationId xmlns:a16="http://schemas.microsoft.com/office/drawing/2014/main" id="{7F67782E-14E5-174B-B795-88B7A47779E8}"/>
              </a:ext>
            </a:extLst>
          </p:cNvPr>
          <p:cNvSpPr txBox="1"/>
          <p:nvPr/>
        </p:nvSpPr>
        <p:spPr>
          <a:xfrm>
            <a:off x="369116" y="6044975"/>
            <a:ext cx="8770626" cy="261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      </a:t>
            </a:r>
            <a:r>
              <a:rPr lang="es-ES" sz="1000" dirty="0">
                <a:latin typeface="Roboto" panose="02000000000000000000" pitchFamily="2" charset="0"/>
                <a:ea typeface="Roboto" panose="02000000000000000000" pitchFamily="2" charset="0"/>
              </a:rPr>
              <a:t>Muestra: 1.320 casos. Solo para los que NO han participado en alguna agrupación político social. En barras se omiten categorías ‘Ns-Nr’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BF52A8A-2F70-6684-BE2D-C64711BADED7}"/>
              </a:ext>
            </a:extLst>
          </p:cNvPr>
          <p:cNvSpPr/>
          <p:nvPr/>
        </p:nvSpPr>
        <p:spPr>
          <a:xfrm>
            <a:off x="1493238" y="4647501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492CC38-B820-7F72-B654-B3EFEC19C074}"/>
              </a:ext>
            </a:extLst>
          </p:cNvPr>
          <p:cNvSpPr/>
          <p:nvPr/>
        </p:nvSpPr>
        <p:spPr>
          <a:xfrm>
            <a:off x="5403910" y="4514675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4FC16C-6EBB-B550-ABDE-F94717A237B6}"/>
              </a:ext>
            </a:extLst>
          </p:cNvPr>
          <p:cNvSpPr/>
          <p:nvPr/>
        </p:nvSpPr>
        <p:spPr>
          <a:xfrm>
            <a:off x="7636782" y="4641908"/>
            <a:ext cx="325716" cy="3020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92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11724</TotalTime>
  <Words>2880</Words>
  <Application>Microsoft Office PowerPoint</Application>
  <PresentationFormat>Presentación en pantalla (4:3)</PresentationFormat>
  <Paragraphs>282</Paragraphs>
  <Slides>27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Analista UET</dc:creator>
  <cp:lastModifiedBy>Jorge Rodríguez Robledo</cp:lastModifiedBy>
  <cp:revision>1190</cp:revision>
  <cp:lastPrinted>2019-01-07T15:51:11Z</cp:lastPrinted>
  <dcterms:created xsi:type="dcterms:W3CDTF">2018-06-07T13:48:13Z</dcterms:created>
  <dcterms:modified xsi:type="dcterms:W3CDTF">2023-07-04T14:14:01Z</dcterms:modified>
</cp:coreProperties>
</file>